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</p:sldIdLst>
  <p:sldSz cx="9144000" cy="6858000" type="screen4x3"/>
  <p:notesSz cx="6858000" cy="9144000"/>
  <p:defaultTextStyle>
    <a:defPPr>
      <a:defRPr lang="hr-H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03D"/>
    <a:srgbClr val="F8B323"/>
    <a:srgbClr val="EBEBEC"/>
    <a:srgbClr val="5F6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2" autoAdjust="0"/>
    <p:restoredTop sz="94628" autoAdjust="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02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4"/>
    </p:cViewPr>
  </p:sorterViewPr>
  <p:notesViewPr>
    <p:cSldViewPr>
      <p:cViewPr varScale="1">
        <p:scale>
          <a:sx n="70" d="100"/>
          <a:sy n="70" d="100"/>
        </p:scale>
        <p:origin x="-32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hr-HR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hr-HR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smtClean="0"/>
              <a:t>Click to edit Master text styles</a:t>
            </a:r>
          </a:p>
          <a:p>
            <a:pPr lvl="1"/>
            <a:r>
              <a:rPr lang="hr-HR" smtClean="0"/>
              <a:t>Second level</a:t>
            </a:r>
          </a:p>
          <a:p>
            <a:pPr lvl="2"/>
            <a:r>
              <a:rPr lang="hr-HR" smtClean="0"/>
              <a:t>Third level</a:t>
            </a:r>
          </a:p>
          <a:p>
            <a:pPr lvl="3"/>
            <a:r>
              <a:rPr lang="hr-HR" smtClean="0"/>
              <a:t>Fourth level</a:t>
            </a:r>
          </a:p>
          <a:p>
            <a:pPr lvl="4"/>
            <a:r>
              <a:rPr lang="hr-HR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hr-HR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D48ED54-EF5E-43DA-8F2C-7CFA10FDD3A4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28161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ChangeArrowheads="1"/>
          </p:cNvSpPr>
          <p:nvPr userDrawn="1"/>
        </p:nvSpPr>
        <p:spPr bwMode="auto">
          <a:xfrm>
            <a:off x="0" y="2205038"/>
            <a:ext cx="9144000" cy="3744912"/>
          </a:xfrm>
          <a:prstGeom prst="rect">
            <a:avLst/>
          </a:prstGeom>
          <a:solidFill>
            <a:srgbClr val="F8B3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1412875"/>
            <a:ext cx="8424862" cy="720725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hr-HR" noProof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276475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hr-HR" noProof="0" smtClean="0"/>
              <a:t>Click to edit Master subtitle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CE003D"/>
                </a:solidFill>
                <a:latin typeface="+mn-lt"/>
              </a:defRPr>
            </a:lvl1pPr>
          </a:lstStyle>
          <a:p>
            <a:endParaRPr lang="hr-HR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7907D52-6577-405C-BAD2-1408DE99C616}" type="slidenum">
              <a:rPr lang="hr-HR"/>
              <a:pPr/>
              <a:t>‹#›</a:t>
            </a:fld>
            <a:endParaRPr lang="hr-HR"/>
          </a:p>
        </p:txBody>
      </p:sp>
      <p:pic>
        <p:nvPicPr>
          <p:cNvPr id="6151" name="Picture 7" descr="FOI-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79" y="95938"/>
            <a:ext cx="1632692" cy="131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 algn="ctr"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CE3BEA3-D1D0-4136-B2E4-F60E0E036264}" type="slidenum">
              <a:rPr lang="hr-HR" smtClean="0"/>
              <a:pPr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405443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46900" y="188913"/>
            <a:ext cx="2017713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0588" y="188913"/>
            <a:ext cx="5903912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24764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dirty="0" smtClean="0"/>
              <a:t>Macan</a:t>
            </a:r>
            <a:r>
              <a:rPr lang="en-US" dirty="0" smtClean="0"/>
              <a:t>, </a:t>
            </a:r>
            <a:r>
              <a:rPr lang="hr-HR" dirty="0" err="1" smtClean="0"/>
              <a:t>Stapić</a:t>
            </a:r>
            <a:r>
              <a:rPr lang="en-US" dirty="0" smtClean="0"/>
              <a:t>, </a:t>
            </a:r>
            <a:r>
              <a:rPr lang="hr-HR" dirty="0" smtClean="0"/>
              <a:t>Pavlović</a:t>
            </a:r>
            <a:r>
              <a:rPr lang="en-US" dirty="0" smtClean="0"/>
              <a:t>: </a:t>
            </a:r>
            <a:r>
              <a:rPr lang="hr-HR" dirty="0" err="1" smtClean="0"/>
              <a:t>Using</a:t>
            </a:r>
            <a:r>
              <a:rPr lang="hr-HR" dirty="0" smtClean="0"/>
              <a:t> </a:t>
            </a:r>
            <a:r>
              <a:rPr lang="hr-HR" dirty="0" err="1" smtClean="0"/>
              <a:t>Retrofit</a:t>
            </a:r>
            <a:r>
              <a:rPr lang="hr-HR" dirty="0" smtClean="0"/>
              <a:t> </a:t>
            </a:r>
            <a:r>
              <a:rPr lang="hr-HR" dirty="0" err="1" smtClean="0"/>
              <a:t>framework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implementation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Android REST </a:t>
            </a:r>
            <a:r>
              <a:rPr lang="hr-HR" dirty="0" err="1" smtClean="0"/>
              <a:t>client</a:t>
            </a:r>
            <a:r>
              <a:rPr lang="hr-HR" dirty="0" smtClean="0"/>
              <a:t> </a:t>
            </a:r>
            <a:r>
              <a:rPr lang="en-US" dirty="0" smtClean="0"/>
              <a:t>- CASE2</a:t>
            </a:r>
            <a:r>
              <a:rPr lang="hr-HR" dirty="0" smtClean="0"/>
              <a:t>7</a:t>
            </a:r>
            <a:r>
              <a:rPr lang="en-US" dirty="0" smtClean="0"/>
              <a:t>, </a:t>
            </a:r>
            <a:r>
              <a:rPr lang="hr-HR" dirty="0" smtClean="0"/>
              <a:t>2</a:t>
            </a:r>
            <a:r>
              <a:rPr lang="hr-HR" baseline="30000" dirty="0" smtClean="0"/>
              <a:t>nd</a:t>
            </a:r>
            <a:r>
              <a:rPr lang="en-US" dirty="0" smtClean="0"/>
              <a:t> June 20</a:t>
            </a:r>
            <a:r>
              <a:rPr lang="hr-HR" dirty="0" smtClean="0"/>
              <a:t>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23255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522702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196975"/>
            <a:ext cx="395605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8563" y="1196975"/>
            <a:ext cx="395605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09130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37526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 algn="ctr"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CE3BEA3-D1D0-4136-B2E4-F60E0E036264}" type="slidenum">
              <a:rPr lang="hr-HR" smtClean="0"/>
              <a:pPr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423869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 algn="ctr"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CE3BEA3-D1D0-4136-B2E4-F60E0E036264}" type="slidenum">
              <a:rPr lang="hr-HR" smtClean="0"/>
              <a:pPr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1028372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 algn="ctr"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CE3BEA3-D1D0-4136-B2E4-F60E0E036264}" type="slidenum">
              <a:rPr lang="hr-HR" smtClean="0"/>
              <a:pPr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950804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 algn="ctr"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CE3BEA3-D1D0-4136-B2E4-F60E0E036264}" type="slidenum">
              <a:rPr lang="hr-HR" smtClean="0"/>
              <a:pPr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4029447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7" name="Picture 11" descr="FOI-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819" y="44624"/>
            <a:ext cx="1116012" cy="9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Rectangle 8"/>
          <p:cNvSpPr>
            <a:spLocks noChangeArrowheads="1"/>
          </p:cNvSpPr>
          <p:nvPr userDrawn="1"/>
        </p:nvSpPr>
        <p:spPr bwMode="auto">
          <a:xfrm>
            <a:off x="0" y="0"/>
            <a:ext cx="107950" cy="6873875"/>
          </a:xfrm>
          <a:prstGeom prst="rect">
            <a:avLst/>
          </a:prstGeom>
          <a:solidFill>
            <a:srgbClr val="CE003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 userDrawn="1"/>
        </p:nvSpPr>
        <p:spPr bwMode="auto">
          <a:xfrm>
            <a:off x="107950" y="0"/>
            <a:ext cx="719138" cy="6873875"/>
          </a:xfrm>
          <a:prstGeom prst="rect">
            <a:avLst/>
          </a:prstGeom>
          <a:solidFill>
            <a:srgbClr val="F8B3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90587" y="188913"/>
            <a:ext cx="7106231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r-HR" dirty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1196975"/>
            <a:ext cx="8064500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dirty="0" smtClean="0"/>
              <a:t>Click to edit Master text styles</a:t>
            </a:r>
          </a:p>
          <a:p>
            <a:pPr lvl="1"/>
            <a:r>
              <a:rPr lang="hr-HR" dirty="0" smtClean="0"/>
              <a:t>Second level</a:t>
            </a:r>
          </a:p>
          <a:p>
            <a:pPr lvl="2"/>
            <a:r>
              <a:rPr lang="hr-HR" dirty="0" smtClean="0"/>
              <a:t>Third level</a:t>
            </a:r>
          </a:p>
          <a:p>
            <a:pPr lvl="3"/>
            <a:r>
              <a:rPr lang="hr-HR" dirty="0" smtClean="0"/>
              <a:t>Fourth level</a:t>
            </a:r>
          </a:p>
          <a:p>
            <a:pPr lvl="4"/>
            <a:r>
              <a:rPr lang="hr-HR" dirty="0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27088" y="6524625"/>
            <a:ext cx="8316912" cy="333375"/>
          </a:xfrm>
          <a:prstGeom prst="rect">
            <a:avLst/>
          </a:prstGeom>
          <a:solidFill>
            <a:srgbClr val="EBEB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E003D"/>
                </a:solidFill>
                <a:latin typeface="+mn-lt"/>
              </a:defRPr>
            </a:lvl1pPr>
          </a:lstStyle>
          <a:p>
            <a:r>
              <a:rPr lang="en-US" smtClean="0"/>
              <a:t>Mirković, Laktašić, Rendulić, Stojanović, Stapić: Using 3D AR in WP7 mobile applications - CASE24, 05th June 2012</a:t>
            </a:r>
            <a:endParaRPr lang="hr-HR"/>
          </a:p>
        </p:txBody>
      </p:sp>
      <p:sp>
        <p:nvSpPr>
          <p:cNvPr id="4106" name="Rectangle 10"/>
          <p:cNvSpPr>
            <a:spLocks noChangeArrowheads="1"/>
          </p:cNvSpPr>
          <p:nvPr userDrawn="1"/>
        </p:nvSpPr>
        <p:spPr bwMode="auto">
          <a:xfrm>
            <a:off x="827088" y="908050"/>
            <a:ext cx="8316912" cy="71438"/>
          </a:xfrm>
          <a:prstGeom prst="rect">
            <a:avLst/>
          </a:prstGeom>
          <a:solidFill>
            <a:srgbClr val="EBEB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003D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foi.unizg.h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836712"/>
            <a:ext cx="8424862" cy="1224781"/>
          </a:xfrm>
        </p:spPr>
        <p:txBody>
          <a:bodyPr/>
          <a:lstStyle/>
          <a:p>
            <a:r>
              <a:rPr lang="en-GB" sz="2800" dirty="0" smtClean="0"/>
              <a:t>Navigatio</a:t>
            </a:r>
            <a:r>
              <a:rPr lang="en-GB" sz="2800" dirty="0" smtClean="0"/>
              <a:t>n</a:t>
            </a:r>
            <a:r>
              <a:rPr lang="hr-HR" sz="2800" dirty="0" smtClean="0"/>
              <a:t> on a </a:t>
            </a:r>
            <a:r>
              <a:rPr lang="hr-HR" sz="2800" dirty="0" err="1" smtClean="0"/>
              <a:t>ski</a:t>
            </a:r>
            <a:r>
              <a:rPr lang="hr-HR" sz="2800" dirty="0" smtClean="0"/>
              <a:t> </a:t>
            </a:r>
            <a:r>
              <a:rPr lang="hr-HR" sz="2800" dirty="0" err="1" smtClean="0"/>
              <a:t>slope</a:t>
            </a:r>
            <a:endParaRPr lang="en-US" sz="2800" noProof="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19042"/>
              </p:ext>
            </p:extLst>
          </p:nvPr>
        </p:nvGraphicFramePr>
        <p:xfrm>
          <a:off x="971600" y="2538375"/>
          <a:ext cx="7560840" cy="2330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0790"/>
                <a:gridCol w="6260050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400" b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Marko Bartolić</a:t>
                      </a:r>
                      <a:r>
                        <a:rPr lang="hr-HR" sz="2400" b="0" baseline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*, Rene </a:t>
                      </a:r>
                      <a:r>
                        <a:rPr lang="hr-HR" sz="2400" b="0" baseline="0" dirty="0" err="1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Škuljević</a:t>
                      </a:r>
                      <a:r>
                        <a:rPr lang="hr-HR" sz="2400" b="0" baseline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*, Tomislav </a:t>
                      </a:r>
                      <a:r>
                        <a:rPr lang="hr-HR" sz="2400" b="0" baseline="0" dirty="0" err="1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Vunak</a:t>
                      </a:r>
                      <a:r>
                        <a:rPr lang="hr-HR" sz="2400" b="0" baseline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*, </a:t>
                      </a:r>
                      <a:r>
                        <a:rPr lang="hr-HR" sz="2400" b="0" kern="1200" baseline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Zlatko </a:t>
                      </a:r>
                      <a:r>
                        <a:rPr lang="hr-HR" sz="2400" b="0" kern="1200" baseline="0" dirty="0" err="1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Stapić</a:t>
                      </a:r>
                      <a:endParaRPr lang="hr-HR" sz="2400" b="0" dirty="0" smtClean="0">
                        <a:solidFill>
                          <a:srgbClr val="CE003D"/>
                        </a:solidFill>
                        <a:latin typeface="Arial Narrow" pitchFamily="34" charset="0"/>
                        <a:ea typeface="+mj-ea"/>
                        <a:cs typeface="+mj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2400" b="0" dirty="0" smtClean="0">
                        <a:solidFill>
                          <a:srgbClr val="CE003D"/>
                        </a:solidFill>
                        <a:latin typeface="Arial Narrow" pitchFamily="34" charset="0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r-HR" dirty="0"/>
                    </a:p>
                  </a:txBody>
                  <a:tcPr/>
                </a:tc>
              </a:tr>
              <a:tr h="1141328">
                <a:tc>
                  <a:txBody>
                    <a:bodyPr/>
                    <a:lstStyle/>
                    <a:p>
                      <a:endParaRPr lang="hr-HR" dirty="0">
                        <a:latin typeface="Arial Narrow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    </a:t>
                      </a:r>
                      <a:r>
                        <a:rPr lang="en-GB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University </a:t>
                      </a:r>
                      <a:r>
                        <a:rPr lang="en-GB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of Zagreb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Fa</a:t>
                      </a:r>
                      <a:r>
                        <a:rPr lang="hr-HR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Fa</a:t>
                      </a:r>
                      <a:r>
                        <a:rPr lang="en-GB" sz="1600" kern="1200" noProof="0" dirty="0" err="1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culty</a:t>
                      </a:r>
                      <a:r>
                        <a:rPr lang="en-GB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 </a:t>
                      </a:r>
                      <a:r>
                        <a:rPr lang="en-GB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of Organization and Informatics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P  Pavlinska </a:t>
                      </a:r>
                      <a:r>
                        <a:rPr lang="hr-HR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2, 42000 Varaždin, Croatia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  <a:hlinkClick r:id="rId2"/>
                        </a:rPr>
                        <a:t>    </a:t>
                      </a:r>
                      <a:r>
                        <a:rPr lang="en-GB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  <a:hlinkClick r:id="rId2"/>
                        </a:rPr>
                        <a:t>http</a:t>
                      </a:r>
                      <a:r>
                        <a:rPr lang="en-GB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  <a:hlinkClick r:id="rId2"/>
                        </a:rPr>
                        <a:t>://www.foi.unizg.hr/</a:t>
                      </a:r>
                      <a:r>
                        <a:rPr lang="hr-HR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 </a:t>
                      </a:r>
                      <a:endParaRPr lang="en-GB" sz="1600" kern="1200" noProof="0" dirty="0" smtClean="0">
                        <a:solidFill>
                          <a:srgbClr val="CE003D"/>
                        </a:solidFill>
                        <a:latin typeface="Arial Narrow" pitchFamily="34" charset="0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4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400" kern="1200" dirty="0" smtClean="0">
                        <a:solidFill>
                          <a:srgbClr val="CE003D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kern="1200" dirty="0" smtClean="0">
                        <a:solidFill>
                          <a:srgbClr val="CE003D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4743" y="5517232"/>
            <a:ext cx="6400800" cy="360040"/>
          </a:xfrm>
        </p:spPr>
        <p:txBody>
          <a:bodyPr/>
          <a:lstStyle/>
          <a:p>
            <a:endParaRPr lang="en-US" b="1" noProof="0" dirty="0"/>
          </a:p>
        </p:txBody>
      </p:sp>
      <p:sp>
        <p:nvSpPr>
          <p:cNvPr id="7" name="Rectangle 6"/>
          <p:cNvSpPr/>
          <p:nvPr/>
        </p:nvSpPr>
        <p:spPr>
          <a:xfrm>
            <a:off x="1403648" y="3068960"/>
            <a:ext cx="3331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smtClean="0">
                <a:solidFill>
                  <a:srgbClr val="CE003D"/>
                </a:solidFill>
                <a:latin typeface="Arial Narrow" pitchFamily="34" charset="0"/>
              </a:rPr>
              <a:t>* Students at University of Zagreb, FOI Varazdin</a:t>
            </a:r>
            <a:endParaRPr lang="en-US" sz="1400">
              <a:solidFill>
                <a:srgbClr val="CE003D"/>
              </a:solidFill>
              <a:latin typeface="Arial Narrow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6"/>
          <a:stretch/>
        </p:blipFill>
        <p:spPr bwMode="auto">
          <a:xfrm>
            <a:off x="1513310" y="3445195"/>
            <a:ext cx="1042466" cy="99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hr-HR" dirty="0"/>
              <a:t/>
            </a:r>
            <a:br>
              <a:rPr lang="hr-HR" dirty="0"/>
            </a:br>
            <a:r>
              <a:rPr lang="hr-HR" dirty="0" err="1"/>
              <a:t>Extreme</a:t>
            </a:r>
            <a:r>
              <a:rPr lang="hr-HR" dirty="0"/>
              <a:t> </a:t>
            </a:r>
            <a:r>
              <a:rPr lang="hr-HR" dirty="0" err="1"/>
              <a:t>Points</a:t>
            </a:r>
            <a:r>
              <a:rPr lang="hr-HR" dirty="0"/>
              <a:t> </a:t>
            </a:r>
            <a:r>
              <a:rPr lang="hr-HR" dirty="0" err="1"/>
              <a:t>taken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10</a:t>
            </a:fld>
            <a:endParaRPr lang="en-US" smtClean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42067" y="1196975"/>
            <a:ext cx="6780592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hr-HR" dirty="0"/>
              <a:t/>
            </a:r>
            <a:br>
              <a:rPr lang="hr-HR" dirty="0"/>
            </a:br>
            <a:r>
              <a:rPr lang="hr-HR" dirty="0" err="1"/>
              <a:t>Connecting</a:t>
            </a:r>
            <a:r>
              <a:rPr lang="hr-HR" dirty="0"/>
              <a:t> </a:t>
            </a:r>
            <a:r>
              <a:rPr lang="hr-HR" dirty="0" err="1"/>
              <a:t>extreme</a:t>
            </a:r>
            <a:r>
              <a:rPr lang="hr-HR" dirty="0"/>
              <a:t> </a:t>
            </a:r>
            <a:r>
              <a:rPr lang="hr-HR" dirty="0" err="1"/>
              <a:t>points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11</a:t>
            </a:fld>
            <a:endParaRPr lang="en-US" smtClean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09302" y="1196975"/>
            <a:ext cx="6846122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hr-HR" dirty="0"/>
              <a:t/>
            </a:r>
            <a:br>
              <a:rPr lang="hr-HR" dirty="0"/>
            </a:br>
            <a:r>
              <a:rPr lang="hr-HR" dirty="0" err="1"/>
              <a:t>Connecting</a:t>
            </a:r>
            <a:r>
              <a:rPr lang="hr-HR" dirty="0"/>
              <a:t> </a:t>
            </a:r>
            <a:r>
              <a:rPr lang="hr-HR" dirty="0" err="1"/>
              <a:t>midpoints</a:t>
            </a:r>
            <a:r>
              <a:rPr lang="hr-HR" dirty="0"/>
              <a:t> – </a:t>
            </a:r>
            <a:r>
              <a:rPr lang="hr-HR" dirty="0" err="1"/>
              <a:t>relative</a:t>
            </a:r>
            <a:r>
              <a:rPr lang="hr-HR" dirty="0"/>
              <a:t> </a:t>
            </a:r>
            <a:r>
              <a:rPr lang="hr-HR" dirty="0" err="1"/>
              <a:t>direction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12</a:t>
            </a:fld>
            <a:endParaRPr lang="en-US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70024" y="1554163"/>
            <a:ext cx="615635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7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hr-HR" dirty="0"/>
              <a:t/>
            </a:r>
            <a:br>
              <a:rPr lang="hr-HR" dirty="0"/>
            </a:br>
            <a:r>
              <a:rPr lang="hr-HR" dirty="0" err="1" smtClean="0"/>
              <a:t>Low</a:t>
            </a:r>
            <a:r>
              <a:rPr lang="hr-HR" dirty="0" smtClean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13</a:t>
            </a:fld>
            <a:endParaRPr lang="en-US" smtClean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06597" y="1196975"/>
            <a:ext cx="6851532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9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 smtClean="0"/>
              <a:t>Low</a:t>
            </a:r>
            <a:r>
              <a:rPr lang="hr-HR" dirty="0" smtClean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14</a:t>
            </a:fld>
            <a:endParaRPr lang="en-US" smtClean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91171" y="1196975"/>
            <a:ext cx="6882384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3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 smtClean="0"/>
              <a:t>Low</a:t>
            </a:r>
            <a:r>
              <a:rPr lang="hr-HR" dirty="0" smtClean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15</a:t>
            </a:fld>
            <a:endParaRPr lang="hr-HR" dirty="0" smtClean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94797" y="1196975"/>
            <a:ext cx="6875131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 smtClean="0"/>
              <a:t>Low</a:t>
            </a:r>
            <a:r>
              <a:rPr lang="hr-HR" dirty="0" smtClean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16</a:t>
            </a:fld>
            <a:endParaRPr lang="hr-H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59051" y="1554163"/>
            <a:ext cx="617829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4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17</a:t>
            </a:fld>
            <a:endParaRPr lang="hr-H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85372" y="1554163"/>
            <a:ext cx="612565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18</a:t>
            </a:fld>
            <a:endParaRPr lang="hr-H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82330" y="1554163"/>
            <a:ext cx="613174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19</a:t>
            </a:fld>
            <a:endParaRPr lang="hr-H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57857" y="1554163"/>
            <a:ext cx="618068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 smtClean="0"/>
          </a:p>
          <a:p>
            <a:pPr>
              <a:spcAft>
                <a:spcPts val="1200"/>
              </a:spcAft>
            </a:pPr>
            <a:r>
              <a:rPr lang="en-US" dirty="0"/>
              <a:t>Main tasks</a:t>
            </a:r>
          </a:p>
          <a:p>
            <a:pPr>
              <a:spcAft>
                <a:spcPts val="1200"/>
              </a:spcAft>
            </a:pPr>
            <a:r>
              <a:rPr lang="en-US" dirty="0"/>
              <a:t>Challenges</a:t>
            </a:r>
          </a:p>
          <a:p>
            <a:pPr>
              <a:spcAft>
                <a:spcPts val="1200"/>
              </a:spcAft>
            </a:pPr>
            <a:r>
              <a:rPr lang="en-US" dirty="0"/>
              <a:t>Problems &amp; solutions</a:t>
            </a:r>
          </a:p>
          <a:p>
            <a:pPr>
              <a:spcAft>
                <a:spcPts val="1200"/>
              </a:spcAft>
            </a:pPr>
            <a:r>
              <a:rPr lang="en-US" dirty="0"/>
              <a:t>Simulation of algorithms in C</a:t>
            </a:r>
            <a:r>
              <a:rPr lang="en-US" dirty="0" smtClean="0"/>
              <a:t>#</a:t>
            </a:r>
            <a:endParaRPr lang="hr-HR" dirty="0" smtClean="0"/>
          </a:p>
          <a:p>
            <a:pPr>
              <a:spcAft>
                <a:spcPts val="1200"/>
              </a:spcAft>
            </a:pPr>
            <a:r>
              <a:rPr lang="hr-HR" dirty="0" err="1" smtClean="0"/>
              <a:t>Questions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discussion</a:t>
            </a:r>
            <a:endParaRPr lang="en-US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20</a:t>
            </a:fld>
            <a:endParaRPr lang="hr-H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58485" y="1554163"/>
            <a:ext cx="617942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21</a:t>
            </a:fld>
            <a:endParaRPr lang="hr-HR" dirty="0" smtClean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95129" y="1196975"/>
            <a:ext cx="6874467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0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</a:t>
            </a:r>
            <a:r>
              <a:rPr lang="hr-HR" dirty="0" err="1" smtClean="0"/>
              <a:t>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 smtClean="0"/>
              <a:t>algorithm</a:t>
            </a:r>
            <a:r>
              <a:rPr lang="hr-HR" dirty="0" smtClean="0"/>
              <a:t> - video</a:t>
            </a:r>
            <a:endParaRPr lang="en-GB" dirty="0"/>
          </a:p>
        </p:txBody>
      </p:sp>
      <p:pic>
        <p:nvPicPr>
          <p:cNvPr id="4" name="video-146902469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7642" y="1412776"/>
            <a:ext cx="6221115" cy="4728445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0248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188640"/>
            <a:ext cx="8091487" cy="838200"/>
          </a:xfrm>
        </p:spPr>
        <p:txBody>
          <a:bodyPr>
            <a:noAutofit/>
          </a:bodyPr>
          <a:lstStyle/>
          <a:p>
            <a:r>
              <a:rPr lang="hr-HR" sz="2500" dirty="0"/>
              <a:t>Problem </a:t>
            </a:r>
            <a:r>
              <a:rPr lang="hr-HR" sz="2500" dirty="0" smtClean="0"/>
              <a:t>1</a:t>
            </a:r>
            <a:br>
              <a:rPr lang="hr-HR" sz="2500" dirty="0" smtClean="0"/>
            </a:br>
            <a:r>
              <a:rPr lang="hr-HR" sz="2500" dirty="0" err="1"/>
              <a:t>W</a:t>
            </a:r>
            <a:r>
              <a:rPr lang="hr-HR" sz="2500" dirty="0" err="1" smtClean="0"/>
              <a:t>hich</a:t>
            </a:r>
            <a:r>
              <a:rPr lang="hr-HR" sz="2500" dirty="0" smtClean="0"/>
              <a:t> </a:t>
            </a:r>
            <a:r>
              <a:rPr lang="hr-HR" sz="2500" dirty="0" err="1"/>
              <a:t>way</a:t>
            </a:r>
            <a:r>
              <a:rPr lang="hr-HR" sz="2500" dirty="0"/>
              <a:t> </a:t>
            </a:r>
            <a:r>
              <a:rPr lang="hr-HR" sz="2500" dirty="0" err="1"/>
              <a:t>is</a:t>
            </a:r>
            <a:r>
              <a:rPr lang="hr-HR" sz="2500" dirty="0"/>
              <a:t> </a:t>
            </a:r>
            <a:r>
              <a:rPr lang="hr-HR" sz="2500" dirty="0" err="1"/>
              <a:t>skier</a:t>
            </a:r>
            <a:r>
              <a:rPr lang="hr-HR" sz="2500" dirty="0"/>
              <a:t> </a:t>
            </a:r>
            <a:r>
              <a:rPr lang="hr-HR" sz="2500" dirty="0" err="1"/>
              <a:t>going</a:t>
            </a:r>
            <a:r>
              <a:rPr lang="hr-HR" sz="2500" dirty="0"/>
              <a:t>– </a:t>
            </a:r>
            <a:r>
              <a:rPr lang="hr-HR" sz="2500" dirty="0" err="1"/>
              <a:t>solution</a:t>
            </a:r>
            <a:r>
              <a:rPr lang="hr-HR" sz="2500" dirty="0"/>
              <a:t> </a:t>
            </a:r>
            <a:r>
              <a:rPr lang="hr-HR" sz="2500" dirty="0" smtClean="0"/>
              <a:t>2</a:t>
            </a:r>
            <a:endParaRPr lang="en-GB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 smtClean="0"/>
              <a:t>points</a:t>
            </a:r>
            <a:r>
              <a:rPr lang="hr-HR" dirty="0" smtClean="0"/>
              <a:t> </a:t>
            </a:r>
            <a:r>
              <a:rPr lang="hr-HR" dirty="0" err="1" smtClean="0"/>
              <a:t>sum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hr-HR" dirty="0" smtClean="0"/>
          </a:p>
          <a:p>
            <a:pPr lvl="1"/>
            <a:r>
              <a:rPr lang="hr-HR" dirty="0" err="1" smtClean="0"/>
              <a:t>Uses</a:t>
            </a:r>
            <a:r>
              <a:rPr lang="hr-HR" dirty="0" smtClean="0"/>
              <a:t> </a:t>
            </a:r>
            <a:r>
              <a:rPr lang="hr-HR" dirty="0" err="1" smtClean="0"/>
              <a:t>mathematical</a:t>
            </a:r>
            <a:r>
              <a:rPr lang="hr-HR" dirty="0" smtClean="0"/>
              <a:t> </a:t>
            </a:r>
            <a:r>
              <a:rPr lang="hr-HR" dirty="0" err="1" smtClean="0"/>
              <a:t>alogirthms</a:t>
            </a:r>
            <a:r>
              <a:rPr lang="hr-HR" dirty="0" smtClean="0"/>
              <a:t> to </a:t>
            </a:r>
            <a:r>
              <a:rPr lang="hr-HR" dirty="0" err="1" smtClean="0"/>
              <a:t>calculate</a:t>
            </a:r>
            <a:r>
              <a:rPr lang="hr-HR" dirty="0" smtClean="0"/>
              <a:t> </a:t>
            </a:r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based</a:t>
            </a:r>
            <a:r>
              <a:rPr lang="hr-HR" dirty="0"/>
              <a:t> on </a:t>
            </a:r>
            <a:r>
              <a:rPr lang="hr-HR" dirty="0" err="1"/>
              <a:t>sum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points</a:t>
            </a:r>
            <a:endParaRPr lang="en-GB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4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direction</a:t>
            </a:r>
            <a:r>
              <a:rPr lang="hr-HR" sz="2800" dirty="0"/>
              <a:t> </a:t>
            </a:r>
            <a:r>
              <a:rPr lang="hr-HR" sz="2800" dirty="0" err="1"/>
              <a:t>algorithm</a:t>
            </a:r>
            <a:endParaRPr lang="hr-HR" sz="28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96852" y="1554163"/>
            <a:ext cx="610269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9732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direction</a:t>
            </a:r>
            <a:r>
              <a:rPr lang="hr-HR" sz="2800" dirty="0"/>
              <a:t> </a:t>
            </a:r>
            <a:r>
              <a:rPr lang="hr-HR" sz="2800" dirty="0" err="1"/>
              <a:t>algorithm</a:t>
            </a:r>
            <a:endParaRPr lang="hr-HR" sz="2800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59703" y="1554163"/>
            <a:ext cx="617699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7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direction</a:t>
            </a:r>
            <a:r>
              <a:rPr lang="hr-HR" sz="2800" dirty="0"/>
              <a:t> </a:t>
            </a:r>
            <a:r>
              <a:rPr lang="hr-HR" sz="2800" dirty="0" err="1"/>
              <a:t>algorithm</a:t>
            </a:r>
            <a:endParaRPr lang="hr-HR" sz="2800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74660" y="1554163"/>
            <a:ext cx="614707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4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direction</a:t>
            </a:r>
            <a:r>
              <a:rPr lang="hr-HR" sz="2800" dirty="0"/>
              <a:t> </a:t>
            </a:r>
            <a:r>
              <a:rPr lang="hr-HR" sz="2800" dirty="0" err="1"/>
              <a:t>algorithm</a:t>
            </a:r>
            <a:endParaRPr lang="hr-HR" sz="2800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62317" y="1554163"/>
            <a:ext cx="617176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26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74613"/>
            <a:ext cx="8686800" cy="838200"/>
          </a:xfrm>
        </p:spPr>
        <p:txBody>
          <a:bodyPr>
            <a:normAutofit/>
          </a:bodyPr>
          <a:lstStyle/>
          <a:p>
            <a:r>
              <a:rPr lang="hr-HR" sz="2800" dirty="0" err="1" smtClean="0"/>
              <a:t>Average</a:t>
            </a:r>
            <a:r>
              <a:rPr lang="hr-HR" sz="2800" dirty="0" smtClean="0"/>
              <a:t> </a:t>
            </a:r>
            <a:r>
              <a:rPr lang="hr-HR" sz="2800" dirty="0" err="1" smtClean="0"/>
              <a:t>points</a:t>
            </a:r>
            <a:r>
              <a:rPr lang="hr-HR" sz="2800" dirty="0" smtClean="0"/>
              <a:t> </a:t>
            </a:r>
            <a:r>
              <a:rPr lang="hr-HR" sz="2800" dirty="0" err="1" smtClean="0"/>
              <a:t>sum</a:t>
            </a:r>
            <a:endParaRPr lang="hr-HR" sz="2800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40761" y="1554163"/>
            <a:ext cx="621487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7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points</a:t>
            </a:r>
            <a:r>
              <a:rPr lang="hr-HR" sz="2800" dirty="0"/>
              <a:t> </a:t>
            </a:r>
            <a:r>
              <a:rPr lang="hr-HR" sz="2800" dirty="0" err="1"/>
              <a:t>sum</a:t>
            </a:r>
            <a:endParaRPr lang="hr-HR" sz="2800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76400" y="1645444"/>
            <a:ext cx="5943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Main</a:t>
            </a:r>
            <a:r>
              <a:rPr lang="hr-HR" dirty="0"/>
              <a:t> </a:t>
            </a:r>
            <a:r>
              <a:rPr lang="hr-HR" dirty="0" err="1"/>
              <a:t>tasks</a:t>
            </a:r>
            <a:endParaRPr lang="en-US" noProof="0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Develop</a:t>
            </a:r>
            <a:r>
              <a:rPr lang="hr-HR" dirty="0"/>
              <a:t> </a:t>
            </a:r>
            <a:r>
              <a:rPr lang="hr-HR" dirty="0" err="1"/>
              <a:t>mobile</a:t>
            </a:r>
            <a:r>
              <a:rPr lang="hr-HR" dirty="0"/>
              <a:t> </a:t>
            </a:r>
            <a:r>
              <a:rPr lang="hr-HR" dirty="0" err="1"/>
              <a:t>application</a:t>
            </a:r>
            <a:r>
              <a:rPr lang="hr-HR" dirty="0"/>
              <a:t> for </a:t>
            </a:r>
            <a:r>
              <a:rPr lang="hr-HR" dirty="0" err="1"/>
              <a:t>navigation</a:t>
            </a:r>
            <a:r>
              <a:rPr lang="hr-HR" dirty="0"/>
              <a:t> </a:t>
            </a:r>
            <a:r>
              <a:rPr lang="hr-HR" dirty="0" err="1"/>
              <a:t>while</a:t>
            </a:r>
            <a:r>
              <a:rPr lang="hr-HR" dirty="0"/>
              <a:t> </a:t>
            </a:r>
            <a:r>
              <a:rPr lang="hr-HR" dirty="0" err="1"/>
              <a:t>skiing</a:t>
            </a:r>
            <a:endParaRPr lang="hr-HR" dirty="0"/>
          </a:p>
          <a:p>
            <a:pPr lvl="1"/>
            <a:r>
              <a:rPr lang="hr-HR" dirty="0" err="1"/>
              <a:t>Recon</a:t>
            </a:r>
            <a:r>
              <a:rPr lang="hr-HR" dirty="0"/>
              <a:t> Snow2 </a:t>
            </a:r>
            <a:r>
              <a:rPr lang="hr-HR" dirty="0" err="1"/>
              <a:t>goggles</a:t>
            </a:r>
            <a:endParaRPr lang="hr-HR" dirty="0"/>
          </a:p>
          <a:p>
            <a:endParaRPr lang="hr-HR" dirty="0"/>
          </a:p>
          <a:p>
            <a:r>
              <a:rPr lang="hr-HR" dirty="0"/>
              <a:t>Problem 1 - </a:t>
            </a:r>
            <a:r>
              <a:rPr lang="hr-HR" dirty="0" err="1"/>
              <a:t>which</a:t>
            </a:r>
            <a:r>
              <a:rPr lang="hr-HR" dirty="0"/>
              <a:t> </a:t>
            </a:r>
            <a:r>
              <a:rPr lang="hr-HR" dirty="0" err="1"/>
              <a:t>way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skier</a:t>
            </a:r>
            <a:r>
              <a:rPr lang="hr-HR" dirty="0"/>
              <a:t> </a:t>
            </a:r>
            <a:r>
              <a:rPr lang="hr-HR" dirty="0" err="1" smtClean="0"/>
              <a:t>going</a:t>
            </a:r>
            <a:endParaRPr lang="hr-HR" dirty="0" smtClean="0"/>
          </a:p>
          <a:p>
            <a:endParaRPr lang="hr-HR" dirty="0"/>
          </a:p>
          <a:p>
            <a:r>
              <a:rPr lang="hr-HR" dirty="0"/>
              <a:t>Problem 2 - </a:t>
            </a:r>
            <a:r>
              <a:rPr lang="hr-HR" dirty="0" err="1"/>
              <a:t>location</a:t>
            </a:r>
            <a:r>
              <a:rPr lang="hr-HR" dirty="0"/>
              <a:t> on </a:t>
            </a:r>
            <a:r>
              <a:rPr lang="hr-HR" dirty="0" err="1"/>
              <a:t>track</a:t>
            </a:r>
            <a:r>
              <a:rPr lang="hr-HR" dirty="0"/>
              <a:t> </a:t>
            </a: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hr-HR" dirty="0" smtClean="0"/>
              <a:t>Bartolić</a:t>
            </a:r>
            <a:r>
              <a:rPr lang="en-US" dirty="0" smtClean="0"/>
              <a:t>, </a:t>
            </a:r>
            <a:r>
              <a:rPr lang="en-US" dirty="0" err="1" smtClean="0"/>
              <a:t>Stapić</a:t>
            </a:r>
            <a:r>
              <a:rPr lang="en-US" dirty="0" smtClean="0"/>
              <a:t>, </a:t>
            </a:r>
            <a:r>
              <a:rPr lang="hr-HR" dirty="0" err="1" smtClean="0"/>
              <a:t>Škuljević</a:t>
            </a:r>
            <a:r>
              <a:rPr lang="hr-HR" dirty="0" smtClean="0"/>
              <a:t>, </a:t>
            </a:r>
            <a:r>
              <a:rPr lang="hr-HR" dirty="0" err="1" smtClean="0"/>
              <a:t>Vunak</a:t>
            </a:r>
            <a:r>
              <a:rPr lang="en-US" dirty="0" smtClean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 smtClean="0"/>
              <a:t>slope</a:t>
            </a:r>
            <a:r>
              <a:rPr lang="hr-HR" dirty="0" smtClean="0"/>
              <a:t>, </a:t>
            </a:r>
            <a:r>
              <a:rPr lang="hr-HR" dirty="0" err="1" smtClean="0"/>
              <a:t>July</a:t>
            </a:r>
            <a:r>
              <a:rPr lang="hr-HR" dirty="0" smtClean="0"/>
              <a:t> 2016</a:t>
            </a:r>
            <a:endParaRPr lang="en-US" dirty="0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points</a:t>
            </a:r>
            <a:r>
              <a:rPr lang="hr-HR" sz="2800" dirty="0"/>
              <a:t> </a:t>
            </a:r>
            <a:r>
              <a:rPr lang="hr-HR" sz="2800" dirty="0" err="1"/>
              <a:t>sum</a:t>
            </a:r>
            <a:endParaRPr lang="hr-HR" sz="2800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53053" y="1554163"/>
            <a:ext cx="619029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8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points</a:t>
            </a:r>
            <a:r>
              <a:rPr lang="hr-HR" sz="2800" dirty="0"/>
              <a:t> </a:t>
            </a:r>
            <a:r>
              <a:rPr lang="hr-HR" sz="2800" dirty="0" err="1"/>
              <a:t>sum</a:t>
            </a:r>
            <a:endParaRPr lang="hr-HR" sz="2800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62317" y="1554163"/>
            <a:ext cx="617176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94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 smtClean="0"/>
              <a:t>Comparison</a:t>
            </a:r>
            <a:r>
              <a:rPr lang="hr-HR" sz="2500" dirty="0" smtClean="0"/>
              <a:t/>
            </a:r>
            <a:br>
              <a:rPr lang="hr-HR" sz="2500" dirty="0" smtClean="0"/>
            </a:br>
            <a:r>
              <a:rPr lang="hr-HR" sz="2500" dirty="0" err="1"/>
              <a:t>A</a:t>
            </a:r>
            <a:r>
              <a:rPr lang="hr-HR" sz="2500" dirty="0" err="1" smtClean="0"/>
              <a:t>verage</a:t>
            </a:r>
            <a:r>
              <a:rPr lang="hr-HR" sz="2500" dirty="0" smtClean="0"/>
              <a:t> </a:t>
            </a:r>
            <a:r>
              <a:rPr lang="hr-HR" sz="2500" dirty="0" err="1" smtClean="0"/>
              <a:t>points</a:t>
            </a:r>
            <a:r>
              <a:rPr lang="hr-HR" sz="2500" dirty="0" smtClean="0"/>
              <a:t> </a:t>
            </a:r>
            <a:r>
              <a:rPr lang="hr-HR" sz="2500" dirty="0" err="1" smtClean="0"/>
              <a:t>sum</a:t>
            </a:r>
            <a:r>
              <a:rPr lang="hr-HR" sz="2500" dirty="0" smtClean="0"/>
              <a:t> </a:t>
            </a:r>
            <a:r>
              <a:rPr lang="hr-HR" sz="2500" dirty="0" err="1" smtClean="0"/>
              <a:t>and</a:t>
            </a:r>
            <a:r>
              <a:rPr lang="hr-HR" sz="2500" dirty="0" smtClean="0"/>
              <a:t> </a:t>
            </a:r>
            <a:r>
              <a:rPr lang="hr-HR" sz="2500" dirty="0" err="1"/>
              <a:t>Average</a:t>
            </a:r>
            <a:r>
              <a:rPr lang="hr-HR" sz="2500" dirty="0"/>
              <a:t> </a:t>
            </a:r>
            <a:r>
              <a:rPr lang="hr-HR" sz="2500" dirty="0" err="1" smtClean="0"/>
              <a:t>direction</a:t>
            </a:r>
            <a:endParaRPr lang="hr-HR" sz="2500" dirty="0"/>
          </a:p>
        </p:txBody>
      </p:sp>
      <p:pic>
        <p:nvPicPr>
          <p:cNvPr id="92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69398" y="1554163"/>
            <a:ext cx="615760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4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99" y="188640"/>
            <a:ext cx="8019999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Comparison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A</a:t>
            </a:r>
            <a:r>
              <a:rPr lang="hr-HR" sz="2500" dirty="0" err="1" smtClean="0"/>
              <a:t>verage</a:t>
            </a:r>
            <a:r>
              <a:rPr lang="hr-HR" sz="2500" dirty="0" smtClean="0"/>
              <a:t> </a:t>
            </a:r>
            <a:r>
              <a:rPr lang="hr-HR" sz="2500" dirty="0" err="1"/>
              <a:t>points</a:t>
            </a:r>
            <a:r>
              <a:rPr lang="hr-HR" sz="2500" dirty="0"/>
              <a:t> </a:t>
            </a:r>
            <a:r>
              <a:rPr lang="hr-HR" sz="2500" dirty="0" err="1"/>
              <a:t>sum</a:t>
            </a:r>
            <a:r>
              <a:rPr lang="hr-HR" sz="2500" dirty="0"/>
              <a:t> </a:t>
            </a:r>
            <a:r>
              <a:rPr lang="hr-HR" sz="2500" dirty="0" err="1"/>
              <a:t>and</a:t>
            </a:r>
            <a:r>
              <a:rPr lang="hr-HR" sz="2500" dirty="0"/>
              <a:t> </a:t>
            </a:r>
            <a:r>
              <a:rPr lang="hr-HR" sz="2500" dirty="0" err="1"/>
              <a:t>Average</a:t>
            </a:r>
            <a:r>
              <a:rPr lang="hr-HR" sz="2500" dirty="0"/>
              <a:t> </a:t>
            </a:r>
            <a:r>
              <a:rPr lang="hr-HR" sz="2500" dirty="0" err="1"/>
              <a:t>direction</a:t>
            </a:r>
            <a:endParaRPr lang="hr-HR" sz="25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71453" y="1554163"/>
            <a:ext cx="615349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53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Comparison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A</a:t>
            </a:r>
            <a:r>
              <a:rPr lang="hr-HR" sz="2500" dirty="0" err="1" smtClean="0"/>
              <a:t>verage</a:t>
            </a:r>
            <a:r>
              <a:rPr lang="hr-HR" sz="2500" dirty="0" smtClean="0"/>
              <a:t> </a:t>
            </a:r>
            <a:r>
              <a:rPr lang="hr-HR" sz="2500" dirty="0" err="1"/>
              <a:t>points</a:t>
            </a:r>
            <a:r>
              <a:rPr lang="hr-HR" sz="2500" dirty="0"/>
              <a:t> </a:t>
            </a:r>
            <a:r>
              <a:rPr lang="hr-HR" sz="2500" dirty="0" err="1"/>
              <a:t>sum</a:t>
            </a:r>
            <a:r>
              <a:rPr lang="hr-HR" sz="2500" dirty="0"/>
              <a:t> </a:t>
            </a:r>
            <a:r>
              <a:rPr lang="hr-HR" sz="2500" dirty="0" err="1"/>
              <a:t>and</a:t>
            </a:r>
            <a:r>
              <a:rPr lang="hr-HR" sz="2500" dirty="0"/>
              <a:t> </a:t>
            </a:r>
            <a:r>
              <a:rPr lang="hr-HR" sz="2500" dirty="0" err="1"/>
              <a:t>Average</a:t>
            </a:r>
            <a:r>
              <a:rPr lang="hr-HR" sz="2500" dirty="0"/>
              <a:t> </a:t>
            </a:r>
            <a:r>
              <a:rPr lang="hr-HR" sz="2500" dirty="0" err="1"/>
              <a:t>direction</a:t>
            </a:r>
            <a:endParaRPr lang="hr-HR" sz="25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67941" y="1554163"/>
            <a:ext cx="616051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Future </a:t>
            </a:r>
            <a:r>
              <a:rPr lang="hr-HR" dirty="0" err="1" smtClean="0"/>
              <a:t>position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skier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 smtClean="0"/>
              <a:t>Determine</a:t>
            </a:r>
            <a:r>
              <a:rPr lang="hr-HR" dirty="0" smtClean="0"/>
              <a:t> </a:t>
            </a:r>
            <a:r>
              <a:rPr lang="hr-HR" dirty="0" err="1" smtClean="0"/>
              <a:t>from</a:t>
            </a:r>
            <a:r>
              <a:rPr lang="hr-HR" dirty="0" smtClean="0"/>
              <a:t> </a:t>
            </a:r>
            <a:r>
              <a:rPr lang="hr-HR" dirty="0" err="1" smtClean="0"/>
              <a:t>which</a:t>
            </a:r>
            <a:r>
              <a:rPr lang="hr-HR" dirty="0" smtClean="0"/>
              <a:t> </a:t>
            </a:r>
            <a:r>
              <a:rPr lang="hr-HR" dirty="0" err="1" smtClean="0"/>
              <a:t>direction</a:t>
            </a:r>
            <a:r>
              <a:rPr lang="hr-HR" dirty="0" smtClean="0"/>
              <a:t> </a:t>
            </a:r>
            <a:r>
              <a:rPr lang="hr-HR" dirty="0" err="1" smtClean="0"/>
              <a:t>skier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entering</a:t>
            </a:r>
            <a:r>
              <a:rPr lang="hr-HR" dirty="0" smtClean="0"/>
              <a:t> </a:t>
            </a:r>
            <a:r>
              <a:rPr lang="hr-HR" dirty="0" err="1" smtClean="0"/>
              <a:t>turn</a:t>
            </a:r>
            <a:endParaRPr lang="hr-HR" dirty="0" smtClean="0"/>
          </a:p>
          <a:p>
            <a:r>
              <a:rPr lang="hr-HR" dirty="0" err="1" smtClean="0"/>
              <a:t>Affects</a:t>
            </a:r>
            <a:r>
              <a:rPr lang="hr-HR" dirty="0" smtClean="0"/>
              <a:t> </a:t>
            </a:r>
            <a:r>
              <a:rPr lang="hr-HR" dirty="0" err="1" smtClean="0"/>
              <a:t>sharpness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turn</a:t>
            </a:r>
            <a:endParaRPr lang="hr-HR" dirty="0" smtClean="0"/>
          </a:p>
          <a:p>
            <a:r>
              <a:rPr lang="hr-HR" dirty="0" err="1" smtClean="0"/>
              <a:t>Using</a:t>
            </a:r>
            <a:r>
              <a:rPr lang="hr-HR" dirty="0" smtClean="0"/>
              <a:t> </a:t>
            </a:r>
            <a:r>
              <a:rPr lang="hr-HR" dirty="0" err="1" smtClean="0"/>
              <a:t>previous</a:t>
            </a:r>
            <a:r>
              <a:rPr lang="hr-HR" dirty="0" smtClean="0"/>
              <a:t> </a:t>
            </a:r>
            <a:r>
              <a:rPr lang="hr-HR" dirty="0" err="1" smtClean="0"/>
              <a:t>position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skier</a:t>
            </a:r>
            <a:r>
              <a:rPr lang="hr-HR" dirty="0" smtClean="0"/>
              <a:t> </a:t>
            </a: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possible</a:t>
            </a:r>
            <a:r>
              <a:rPr lang="hr-HR" dirty="0" smtClean="0"/>
              <a:t> to ”</a:t>
            </a:r>
            <a:r>
              <a:rPr lang="hr-HR" dirty="0" err="1" smtClean="0"/>
              <a:t>predict</a:t>
            </a:r>
            <a:r>
              <a:rPr lang="hr-HR" dirty="0" smtClean="0"/>
              <a:t>” future </a:t>
            </a:r>
            <a:r>
              <a:rPr lang="hr-HR" dirty="0" err="1" smtClean="0"/>
              <a:t>position</a:t>
            </a:r>
            <a:endParaRPr lang="hr-HR" dirty="0" smtClean="0"/>
          </a:p>
          <a:p>
            <a:r>
              <a:rPr lang="hr-HR" dirty="0" smtClean="0"/>
              <a:t>Future </a:t>
            </a:r>
            <a:r>
              <a:rPr lang="hr-HR" dirty="0" err="1" smtClean="0"/>
              <a:t>points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en-GB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Future </a:t>
            </a:r>
            <a:r>
              <a:rPr lang="hr-HR" dirty="0" err="1"/>
              <a:t>position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skier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7" y="2839765"/>
            <a:ext cx="3391286" cy="324036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82" y="2837585"/>
            <a:ext cx="3479395" cy="3326694"/>
          </a:xfrm>
          <a:prstGeom prst="rect">
            <a:avLst/>
          </a:prstGeom>
        </p:spPr>
      </p:pic>
      <p:sp>
        <p:nvSpPr>
          <p:cNvPr id="9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900113" y="1196975"/>
            <a:ext cx="8064500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hr-HR" kern="0" dirty="0" err="1" smtClean="0"/>
              <a:t>Required</a:t>
            </a:r>
            <a:r>
              <a:rPr lang="hr-HR" kern="0" dirty="0" smtClean="0"/>
              <a:t> to </a:t>
            </a:r>
            <a:r>
              <a:rPr lang="hr-HR" kern="0" dirty="0" err="1" smtClean="0"/>
              <a:t>determine</a:t>
            </a:r>
            <a:r>
              <a:rPr lang="hr-HR" kern="0" dirty="0" smtClean="0"/>
              <a:t> </a:t>
            </a:r>
            <a:r>
              <a:rPr lang="hr-HR" kern="0" dirty="0" err="1" smtClean="0"/>
              <a:t>sharpness</a:t>
            </a:r>
            <a:r>
              <a:rPr lang="hr-HR" kern="0" dirty="0" smtClean="0"/>
              <a:t> </a:t>
            </a:r>
            <a:r>
              <a:rPr lang="hr-HR" kern="0" dirty="0" err="1" smtClean="0"/>
              <a:t>of</a:t>
            </a:r>
            <a:r>
              <a:rPr lang="hr-HR" kern="0" dirty="0" smtClean="0"/>
              <a:t> </a:t>
            </a:r>
            <a:r>
              <a:rPr lang="hr-HR" kern="0" dirty="0" err="1" smtClean="0"/>
              <a:t>turn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4224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Future </a:t>
            </a:r>
            <a:r>
              <a:rPr lang="hr-HR" dirty="0" smtClean="0"/>
              <a:t>Points - video </a:t>
            </a:r>
            <a:r>
              <a:rPr lang="hr-HR" dirty="0" err="1" smtClean="0"/>
              <a:t>example</a:t>
            </a:r>
            <a:endParaRPr lang="hr-HR" dirty="0"/>
          </a:p>
        </p:txBody>
      </p:sp>
      <p:pic>
        <p:nvPicPr>
          <p:cNvPr id="4" name="video-14690144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1209095"/>
            <a:ext cx="6408712" cy="4871030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9595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F</a:t>
            </a:r>
            <a:r>
              <a:rPr lang="hr-HR" dirty="0" smtClean="0"/>
              <a:t>uture </a:t>
            </a:r>
            <a:r>
              <a:rPr lang="hr-HR" dirty="0" err="1" smtClean="0"/>
              <a:t>points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hr-HR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54916" y="1554163"/>
            <a:ext cx="618656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73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F</a:t>
            </a:r>
            <a:r>
              <a:rPr lang="hr-HR" dirty="0" smtClean="0"/>
              <a:t>uture </a:t>
            </a:r>
            <a:r>
              <a:rPr lang="hr-HR" dirty="0" err="1"/>
              <a:t>points</a:t>
            </a:r>
            <a:r>
              <a:rPr lang="hr-HR" dirty="0"/>
              <a:t> </a:t>
            </a:r>
            <a:r>
              <a:rPr lang="hr-HR" dirty="0" err="1"/>
              <a:t>algorithm</a:t>
            </a:r>
            <a:endParaRPr lang="hr-HR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75855" y="1554163"/>
            <a:ext cx="614468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13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 1 - </a:t>
            </a:r>
            <a:r>
              <a:rPr lang="hr-HR" dirty="0" err="1"/>
              <a:t>which</a:t>
            </a:r>
            <a:r>
              <a:rPr lang="hr-HR" dirty="0"/>
              <a:t> </a:t>
            </a:r>
            <a:r>
              <a:rPr lang="hr-HR" dirty="0" err="1"/>
              <a:t>way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skier</a:t>
            </a:r>
            <a:r>
              <a:rPr lang="hr-HR" dirty="0"/>
              <a:t> </a:t>
            </a:r>
            <a:r>
              <a:rPr lang="hr-HR" dirty="0" err="1"/>
              <a:t>going</a:t>
            </a:r>
            <a:endParaRPr lang="en-US" noProof="0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 2"/>
              <a:buChar char=""/>
            </a:pPr>
            <a:r>
              <a:rPr lang="en-GB" dirty="0"/>
              <a:t>Detect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which</a:t>
            </a:r>
            <a:r>
              <a:rPr lang="hr-HR" dirty="0"/>
              <a:t> </a:t>
            </a:r>
            <a:r>
              <a:rPr lang="hr-HR" dirty="0" err="1"/>
              <a:t>way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skier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going</a:t>
            </a:r>
            <a:r>
              <a:rPr lang="hr-HR" dirty="0"/>
              <a:t> </a:t>
            </a:r>
            <a:r>
              <a:rPr lang="en-GB" dirty="0"/>
              <a:t>and </a:t>
            </a:r>
            <a:r>
              <a:rPr lang="hr-HR" dirty="0" err="1"/>
              <a:t>depending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angle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entry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turn</a:t>
            </a:r>
            <a:r>
              <a:rPr lang="hr-HR" dirty="0"/>
              <a:t> </a:t>
            </a:r>
            <a:r>
              <a:rPr lang="en-GB" dirty="0"/>
              <a:t>show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appropriate</a:t>
            </a:r>
            <a:r>
              <a:rPr lang="hr-HR" dirty="0"/>
              <a:t> </a:t>
            </a:r>
            <a:r>
              <a:rPr lang="en-GB" dirty="0"/>
              <a:t>arrow </a:t>
            </a:r>
            <a:endParaRPr lang="hr-HR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4</a:t>
            </a:fld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69" y="2276872"/>
            <a:ext cx="4562666" cy="36600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Future </a:t>
            </a:r>
            <a:r>
              <a:rPr lang="hr-HR" dirty="0" err="1"/>
              <a:t>points</a:t>
            </a:r>
            <a:r>
              <a:rPr lang="hr-HR" dirty="0"/>
              <a:t> </a:t>
            </a:r>
            <a:r>
              <a:rPr lang="hr-HR" dirty="0" err="1"/>
              <a:t>algorithm</a:t>
            </a:r>
            <a:endParaRPr lang="hr-HR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94148" y="1554163"/>
            <a:ext cx="610810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7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188640"/>
            <a:ext cx="8091487" cy="838200"/>
          </a:xfrm>
        </p:spPr>
        <p:txBody>
          <a:bodyPr>
            <a:noAutofit/>
          </a:bodyPr>
          <a:lstStyle/>
          <a:p>
            <a:r>
              <a:rPr lang="hr-HR" sz="2500" dirty="0" smtClean="0"/>
              <a:t>Problem 1</a:t>
            </a:r>
            <a:br>
              <a:rPr lang="hr-HR" sz="2500" dirty="0" smtClean="0"/>
            </a:br>
            <a:r>
              <a:rPr lang="hr-HR" sz="2500" dirty="0" err="1"/>
              <a:t>W</a:t>
            </a:r>
            <a:r>
              <a:rPr lang="hr-HR" sz="2500" dirty="0" err="1" smtClean="0"/>
              <a:t>hich</a:t>
            </a:r>
            <a:r>
              <a:rPr lang="hr-HR" sz="2500" dirty="0" smtClean="0"/>
              <a:t> </a:t>
            </a:r>
            <a:r>
              <a:rPr lang="hr-HR" sz="2500" dirty="0" err="1"/>
              <a:t>way</a:t>
            </a:r>
            <a:r>
              <a:rPr lang="hr-HR" sz="2500" dirty="0"/>
              <a:t> </a:t>
            </a:r>
            <a:r>
              <a:rPr lang="hr-HR" sz="2500" dirty="0" err="1"/>
              <a:t>is</a:t>
            </a:r>
            <a:r>
              <a:rPr lang="hr-HR" sz="2500" dirty="0"/>
              <a:t> </a:t>
            </a:r>
            <a:r>
              <a:rPr lang="hr-HR" sz="2500" dirty="0" err="1"/>
              <a:t>skier</a:t>
            </a:r>
            <a:r>
              <a:rPr lang="hr-HR" sz="2500" dirty="0"/>
              <a:t> </a:t>
            </a:r>
            <a:r>
              <a:rPr lang="hr-HR" sz="2500" dirty="0" err="1"/>
              <a:t>going</a:t>
            </a:r>
            <a:r>
              <a:rPr lang="hr-HR" sz="2500" dirty="0"/>
              <a:t> - </a:t>
            </a:r>
            <a:r>
              <a:rPr lang="hr-HR" sz="2500" dirty="0" smtClean="0"/>
              <a:t>GPS </a:t>
            </a:r>
            <a:r>
              <a:rPr lang="hr-HR" sz="2500" dirty="0" err="1" smtClean="0"/>
              <a:t>errors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3000" dirty="0" smtClean="0"/>
              <a:t>GPS not accurate</a:t>
            </a:r>
            <a:r>
              <a:rPr lang="hr-HR" sz="3000" dirty="0" smtClean="0"/>
              <a:t> – </a:t>
            </a:r>
            <a:r>
              <a:rPr lang="hr-HR" sz="3000" dirty="0" err="1" smtClean="0"/>
              <a:t>deviation</a:t>
            </a:r>
            <a:r>
              <a:rPr lang="hr-HR" sz="3000" dirty="0" smtClean="0"/>
              <a:t> </a:t>
            </a:r>
            <a:r>
              <a:rPr lang="hr-HR" sz="3000" dirty="0" err="1" smtClean="0"/>
              <a:t>by</a:t>
            </a:r>
            <a:r>
              <a:rPr lang="hr-HR" sz="3000" dirty="0" smtClean="0"/>
              <a:t> a </a:t>
            </a:r>
            <a:r>
              <a:rPr lang="hr-HR" sz="3000" dirty="0" err="1" smtClean="0"/>
              <a:t>few</a:t>
            </a:r>
            <a:r>
              <a:rPr lang="hr-HR" sz="3000" dirty="0" smtClean="0"/>
              <a:t> </a:t>
            </a:r>
            <a:r>
              <a:rPr lang="hr-HR" sz="3000" dirty="0" err="1" smtClean="0"/>
              <a:t>meters</a:t>
            </a:r>
            <a:endParaRPr lang="hr-HR" sz="3000" dirty="0" smtClean="0"/>
          </a:p>
          <a:p>
            <a:pPr lvl="1">
              <a:lnSpc>
                <a:spcPct val="150000"/>
              </a:lnSpc>
            </a:pPr>
            <a:r>
              <a:rPr lang="hr-HR" dirty="0" err="1" smtClean="0"/>
              <a:t>Algorithm</a:t>
            </a:r>
            <a:r>
              <a:rPr lang="hr-HR" dirty="0" smtClean="0"/>
              <a:t> </a:t>
            </a:r>
            <a:r>
              <a:rPr lang="hr-HR" dirty="0" err="1" smtClean="0"/>
              <a:t>doesn’t</a:t>
            </a:r>
            <a:r>
              <a:rPr lang="hr-HR" dirty="0" smtClean="0"/>
              <a:t> </a:t>
            </a:r>
            <a:r>
              <a:rPr lang="hr-HR" dirty="0" err="1" smtClean="0"/>
              <a:t>work</a:t>
            </a:r>
            <a:r>
              <a:rPr lang="hr-HR" dirty="0" smtClean="0"/>
              <a:t> </a:t>
            </a:r>
            <a:r>
              <a:rPr lang="hr-HR" dirty="0" err="1" smtClean="0"/>
              <a:t>properly</a:t>
            </a:r>
            <a:endParaRPr lang="hr-HR" dirty="0" smtClean="0"/>
          </a:p>
          <a:p>
            <a:pPr lvl="1">
              <a:lnSpc>
                <a:spcPct val="150000"/>
              </a:lnSpc>
            </a:pPr>
            <a:r>
              <a:rPr lang="hr-HR" dirty="0" err="1" smtClean="0"/>
              <a:t>Sometimes</a:t>
            </a:r>
            <a:r>
              <a:rPr lang="hr-HR" dirty="0" smtClean="0"/>
              <a:t> </a:t>
            </a:r>
            <a:r>
              <a:rPr lang="hr-HR" dirty="0" err="1" smtClean="0"/>
              <a:t>coordinate</a:t>
            </a:r>
            <a:r>
              <a:rPr lang="hr-HR" dirty="0" smtClean="0"/>
              <a:t> Y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taken</a:t>
            </a:r>
            <a:r>
              <a:rPr lang="hr-HR" dirty="0" smtClean="0"/>
              <a:t> </a:t>
            </a:r>
            <a:r>
              <a:rPr lang="hr-HR" dirty="0" err="1" smtClean="0"/>
              <a:t>instead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coordinate</a:t>
            </a:r>
            <a:r>
              <a:rPr lang="hr-HR" dirty="0" smtClean="0"/>
              <a:t> X</a:t>
            </a:r>
          </a:p>
          <a:p>
            <a:pPr lvl="1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44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GPS </a:t>
            </a:r>
            <a:r>
              <a:rPr lang="hr-HR" dirty="0" err="1" smtClean="0"/>
              <a:t>errors</a:t>
            </a:r>
            <a:endParaRPr lang="en-GB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31640" y="1412776"/>
            <a:ext cx="6900482" cy="5157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0187"/>
            <a:ext cx="7478568" cy="1070001"/>
          </a:xfrm>
        </p:spPr>
        <p:txBody>
          <a:bodyPr/>
          <a:lstStyle/>
          <a:p>
            <a:r>
              <a:rPr lang="hr-HR" dirty="0" smtClean="0"/>
              <a:t>GPS </a:t>
            </a:r>
            <a:r>
              <a:rPr lang="hr-HR" dirty="0" err="1"/>
              <a:t>errors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517" y="1090188"/>
            <a:ext cx="8478965" cy="544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90188"/>
            <a:ext cx="8496944" cy="5435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00113" y="20187"/>
            <a:ext cx="7478568" cy="1070001"/>
          </a:xfrm>
        </p:spPr>
        <p:txBody>
          <a:bodyPr/>
          <a:lstStyle/>
          <a:p>
            <a:r>
              <a:rPr lang="hr-HR" dirty="0" smtClean="0"/>
              <a:t>GPS </a:t>
            </a:r>
            <a:r>
              <a:rPr lang="hr-HR" dirty="0" err="1"/>
              <a:t>errors</a:t>
            </a:r>
            <a:endParaRPr lang="hr-HR" dirty="0"/>
          </a:p>
        </p:txBody>
      </p:sp>
      <p:sp>
        <p:nvSpPr>
          <p:cNvPr id="6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2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GPS </a:t>
            </a:r>
            <a:r>
              <a:rPr lang="hr-HR" dirty="0" err="1" smtClean="0"/>
              <a:t>errors</a:t>
            </a:r>
            <a:r>
              <a:rPr lang="hr-HR" dirty="0" smtClean="0"/>
              <a:t> – </a:t>
            </a:r>
            <a:r>
              <a:rPr lang="hr-HR" dirty="0" err="1" smtClean="0"/>
              <a:t>first</a:t>
            </a:r>
            <a:r>
              <a:rPr lang="hr-HR" dirty="0" smtClean="0"/>
              <a:t> </a:t>
            </a:r>
            <a:r>
              <a:rPr lang="hr-HR" dirty="0" err="1" smtClean="0"/>
              <a:t>idea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Translate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whole</a:t>
            </a:r>
            <a:r>
              <a:rPr lang="hr-HR" dirty="0" smtClean="0"/>
              <a:t> system (</a:t>
            </a:r>
            <a:r>
              <a:rPr lang="hr-HR" dirty="0" err="1" smtClean="0"/>
              <a:t>south</a:t>
            </a:r>
            <a:r>
              <a:rPr lang="hr-HR" dirty="0" smtClean="0"/>
              <a:t> – </a:t>
            </a:r>
            <a:r>
              <a:rPr lang="hr-HR" dirty="0" err="1" smtClean="0"/>
              <a:t>northeast</a:t>
            </a:r>
            <a:r>
              <a:rPr lang="hr-HR" dirty="0" smtClean="0"/>
              <a:t>, </a:t>
            </a:r>
            <a:r>
              <a:rPr lang="hr-HR" dirty="0" err="1" smtClean="0"/>
              <a:t>east</a:t>
            </a:r>
            <a:r>
              <a:rPr lang="hr-HR" dirty="0" smtClean="0"/>
              <a:t> – </a:t>
            </a:r>
            <a:r>
              <a:rPr lang="hr-HR" dirty="0" err="1" smtClean="0"/>
              <a:t>west</a:t>
            </a:r>
            <a:r>
              <a:rPr lang="hr-HR" dirty="0" smtClean="0"/>
              <a:t>, </a:t>
            </a:r>
            <a:r>
              <a:rPr lang="hr-HR" dirty="0" err="1" smtClean="0"/>
              <a:t>north</a:t>
            </a:r>
            <a:r>
              <a:rPr lang="hr-HR" dirty="0" smtClean="0"/>
              <a:t> – </a:t>
            </a:r>
            <a:r>
              <a:rPr lang="hr-HR" dirty="0" err="1" smtClean="0"/>
              <a:t>southeast</a:t>
            </a:r>
            <a:r>
              <a:rPr lang="hr-HR" dirty="0" smtClean="0"/>
              <a:t>, </a:t>
            </a:r>
            <a:r>
              <a:rPr lang="hr-HR" dirty="0" err="1" smtClean="0"/>
              <a:t>etc</a:t>
            </a:r>
            <a:r>
              <a:rPr lang="hr-HR" dirty="0" smtClean="0"/>
              <a:t>) to a system </a:t>
            </a:r>
            <a:r>
              <a:rPr lang="hr-HR" dirty="0" err="1" smtClean="0"/>
              <a:t>that</a:t>
            </a:r>
            <a:r>
              <a:rPr lang="hr-HR" dirty="0" smtClean="0"/>
              <a:t> </a:t>
            </a:r>
            <a:r>
              <a:rPr lang="hr-HR" dirty="0" err="1" smtClean="0"/>
              <a:t>would</a:t>
            </a:r>
            <a:r>
              <a:rPr lang="hr-HR" dirty="0" smtClean="0"/>
              <a:t> </a:t>
            </a:r>
            <a:r>
              <a:rPr lang="hr-HR" dirty="0" err="1" smtClean="0"/>
              <a:t>only</a:t>
            </a:r>
            <a:r>
              <a:rPr lang="hr-HR" dirty="0" smtClean="0"/>
              <a:t> </a:t>
            </a:r>
            <a:r>
              <a:rPr lang="hr-HR" dirty="0" err="1" smtClean="0"/>
              <a:t>have</a:t>
            </a:r>
            <a:r>
              <a:rPr lang="hr-HR" dirty="0" smtClean="0"/>
              <a:t> SOUTH </a:t>
            </a:r>
            <a:r>
              <a:rPr lang="hr-HR" dirty="0" err="1" smtClean="0"/>
              <a:t>and</a:t>
            </a:r>
            <a:r>
              <a:rPr lang="hr-HR" dirty="0" smtClean="0"/>
              <a:t> NORTH </a:t>
            </a:r>
          </a:p>
          <a:p>
            <a:pPr lvl="1"/>
            <a:endParaRPr lang="hr-HR" dirty="0"/>
          </a:p>
          <a:p>
            <a:pPr lvl="1"/>
            <a:r>
              <a:rPr lang="hr-HR" dirty="0" err="1" smtClean="0"/>
              <a:t>Coordinate</a:t>
            </a:r>
            <a:r>
              <a:rPr lang="hr-HR" dirty="0" smtClean="0"/>
              <a:t> X </a:t>
            </a:r>
            <a:r>
              <a:rPr lang="hr-HR" dirty="0" err="1" smtClean="0"/>
              <a:t>always</a:t>
            </a:r>
            <a:r>
              <a:rPr lang="hr-HR" dirty="0" smtClean="0"/>
              <a:t> </a:t>
            </a:r>
            <a:r>
              <a:rPr lang="hr-HR" dirty="0" err="1" smtClean="0"/>
              <a:t>available</a:t>
            </a:r>
            <a:endParaRPr lang="hr-HR" dirty="0" smtClean="0"/>
          </a:p>
          <a:p>
            <a:pPr lvl="1"/>
            <a:endParaRPr lang="hr-HR" dirty="0" smtClean="0"/>
          </a:p>
          <a:p>
            <a:pPr lvl="1"/>
            <a:r>
              <a:rPr lang="hr-HR" dirty="0" err="1"/>
              <a:t>Mathematically</a:t>
            </a:r>
            <a:r>
              <a:rPr lang="hr-HR" dirty="0"/>
              <a:t> </a:t>
            </a:r>
            <a:r>
              <a:rPr lang="hr-HR" dirty="0" err="1"/>
              <a:t>possible</a:t>
            </a:r>
            <a:r>
              <a:rPr lang="hr-HR" dirty="0"/>
              <a:t> to </a:t>
            </a:r>
            <a:r>
              <a:rPr lang="hr-HR" dirty="0" err="1"/>
              <a:t>translate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whole</a:t>
            </a:r>
            <a:r>
              <a:rPr lang="hr-HR" dirty="0"/>
              <a:t> system – </a:t>
            </a:r>
            <a:r>
              <a:rPr lang="hr-HR" dirty="0" err="1"/>
              <a:t>not</a:t>
            </a:r>
            <a:r>
              <a:rPr lang="hr-HR" dirty="0"/>
              <a:t> </a:t>
            </a:r>
            <a:r>
              <a:rPr lang="hr-HR" dirty="0" err="1" smtClean="0"/>
              <a:t>applicable</a:t>
            </a:r>
            <a:endParaRPr lang="hr-HR" dirty="0" smtClean="0"/>
          </a:p>
          <a:p>
            <a:pPr lvl="1"/>
            <a:endParaRPr lang="hr-HR" dirty="0"/>
          </a:p>
          <a:p>
            <a:pPr lvl="1"/>
            <a:r>
              <a:rPr lang="hr-HR" dirty="0" err="1" smtClean="0"/>
              <a:t>Both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track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skier’s</a:t>
            </a:r>
            <a:r>
              <a:rPr lang="hr-HR" dirty="0" smtClean="0"/>
              <a:t> </a:t>
            </a:r>
            <a:r>
              <a:rPr lang="hr-HR" dirty="0" err="1" smtClean="0"/>
              <a:t>course</a:t>
            </a:r>
            <a:r>
              <a:rPr lang="hr-HR" dirty="0" smtClean="0"/>
              <a:t> </a:t>
            </a:r>
            <a:r>
              <a:rPr lang="hr-HR" dirty="0" err="1" smtClean="0"/>
              <a:t>need</a:t>
            </a:r>
            <a:r>
              <a:rPr lang="hr-HR" dirty="0" smtClean="0"/>
              <a:t> to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separated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”</a:t>
            </a:r>
            <a:r>
              <a:rPr lang="hr-HR" dirty="0" err="1" smtClean="0"/>
              <a:t>sectors</a:t>
            </a:r>
            <a:r>
              <a:rPr lang="hr-HR" dirty="0" smtClean="0"/>
              <a:t>”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translated</a:t>
            </a:r>
            <a:r>
              <a:rPr lang="hr-HR" dirty="0" smtClean="0"/>
              <a:t> </a:t>
            </a:r>
            <a:r>
              <a:rPr lang="hr-HR" dirty="0" err="1" smtClean="0"/>
              <a:t>separately</a:t>
            </a:r>
            <a:endParaRPr lang="hr-HR" dirty="0" smtClean="0"/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Parts</a:t>
            </a:r>
            <a:r>
              <a:rPr lang="hr-HR" dirty="0" smtClean="0"/>
              <a:t> (</a:t>
            </a:r>
            <a:r>
              <a:rPr lang="hr-HR" dirty="0" err="1" smtClean="0"/>
              <a:t>sectors</a:t>
            </a:r>
            <a:r>
              <a:rPr lang="hr-HR" dirty="0" smtClean="0"/>
              <a:t>) </a:t>
            </a:r>
            <a:r>
              <a:rPr lang="hr-HR" dirty="0" err="1" smtClean="0"/>
              <a:t>can</a:t>
            </a:r>
            <a:r>
              <a:rPr lang="hr-HR" dirty="0" smtClean="0"/>
              <a:t>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translated</a:t>
            </a:r>
            <a:r>
              <a:rPr lang="hr-HR" dirty="0" smtClean="0"/>
              <a:t> – </a:t>
            </a:r>
            <a:r>
              <a:rPr lang="hr-HR" dirty="0" err="1" smtClean="0"/>
              <a:t>loss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data </a:t>
            </a:r>
            <a:r>
              <a:rPr lang="hr-HR" dirty="0" err="1" smtClean="0"/>
              <a:t>integrity</a:t>
            </a:r>
            <a:endParaRPr lang="hr-HR" dirty="0" smtClean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CONCLUSION: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possible</a:t>
            </a:r>
            <a:r>
              <a:rPr lang="hr-HR" dirty="0" smtClean="0"/>
              <a:t> to </a:t>
            </a:r>
            <a:r>
              <a:rPr lang="hr-HR" dirty="0" err="1" smtClean="0"/>
              <a:t>implement</a:t>
            </a:r>
            <a:endParaRPr lang="hr-HR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88640"/>
            <a:ext cx="8091486" cy="838200"/>
          </a:xfrm>
        </p:spPr>
        <p:txBody>
          <a:bodyPr>
            <a:noAutofit/>
          </a:bodyPr>
          <a:lstStyle/>
          <a:p>
            <a:r>
              <a:rPr lang="hr-HR" sz="2500" dirty="0" err="1" smtClean="0"/>
              <a:t>Gps</a:t>
            </a:r>
            <a:r>
              <a:rPr lang="hr-HR" sz="2500" dirty="0" smtClean="0"/>
              <a:t> </a:t>
            </a:r>
            <a:r>
              <a:rPr lang="hr-HR" sz="2500" dirty="0" err="1" smtClean="0"/>
              <a:t>errors</a:t>
            </a:r>
            <a:r>
              <a:rPr lang="hr-HR" sz="2500" dirty="0" smtClean="0"/>
              <a:t> First </a:t>
            </a:r>
            <a:r>
              <a:rPr lang="hr-HR" sz="2500" dirty="0" err="1" smtClean="0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 smtClean="0"/>
              <a:t>Translating</a:t>
            </a:r>
            <a:r>
              <a:rPr lang="hr-HR" sz="2500" dirty="0" smtClean="0"/>
              <a:t> </a:t>
            </a:r>
            <a:r>
              <a:rPr lang="hr-HR" sz="2500" dirty="0" err="1" smtClean="0"/>
              <a:t>coordinate</a:t>
            </a:r>
            <a:r>
              <a:rPr lang="hr-HR" sz="2500" dirty="0" smtClean="0"/>
              <a:t> system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042" y="1988840"/>
            <a:ext cx="7732315" cy="446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188640"/>
            <a:ext cx="8097079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/>
              <a:t>Second</a:t>
            </a:r>
            <a:r>
              <a:rPr lang="hr-HR" sz="2500" dirty="0"/>
              <a:t> </a:t>
            </a:r>
            <a:r>
              <a:rPr lang="hr-HR" sz="2500" dirty="0" err="1" smtClean="0"/>
              <a:t>idea</a:t>
            </a:r>
            <a:r>
              <a:rPr lang="hr-HR" sz="2500" dirty="0" smtClean="0"/>
              <a:t/>
            </a:r>
            <a:br>
              <a:rPr lang="hr-HR" sz="2500" dirty="0" smtClean="0"/>
            </a:br>
            <a:r>
              <a:rPr lang="hr-HR" sz="2500" dirty="0" err="1" smtClean="0"/>
              <a:t>Regression</a:t>
            </a:r>
            <a:r>
              <a:rPr lang="hr-HR" sz="2500" dirty="0" smtClean="0"/>
              <a:t> </a:t>
            </a:r>
            <a:r>
              <a:rPr lang="hr-HR" sz="2500" dirty="0" err="1" smtClean="0"/>
              <a:t>analysis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Estimate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relationship</a:t>
            </a:r>
            <a:r>
              <a:rPr lang="hr-HR" dirty="0" smtClean="0"/>
              <a:t> </a:t>
            </a:r>
            <a:r>
              <a:rPr lang="hr-HR" dirty="0" err="1" smtClean="0"/>
              <a:t>between</a:t>
            </a:r>
            <a:r>
              <a:rPr lang="hr-HR" dirty="0" smtClean="0"/>
              <a:t> </a:t>
            </a:r>
            <a:r>
              <a:rPr lang="hr-HR" dirty="0" err="1" smtClean="0"/>
              <a:t>variables</a:t>
            </a:r>
            <a:r>
              <a:rPr lang="hr-HR" dirty="0" smtClean="0"/>
              <a:t> – </a:t>
            </a:r>
            <a:r>
              <a:rPr lang="hr-HR" dirty="0" err="1" smtClean="0"/>
              <a:t>returns</a:t>
            </a:r>
            <a:r>
              <a:rPr lang="hr-HR" dirty="0" smtClean="0"/>
              <a:t> </a:t>
            </a:r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 smtClean="0"/>
              <a:t>value</a:t>
            </a:r>
            <a:endParaRPr lang="hr-HR" dirty="0" smtClean="0"/>
          </a:p>
          <a:p>
            <a:r>
              <a:rPr lang="hr-HR" dirty="0" err="1" smtClean="0"/>
              <a:t>Used</a:t>
            </a:r>
            <a:r>
              <a:rPr lang="hr-HR" dirty="0" smtClean="0"/>
              <a:t> for </a:t>
            </a:r>
            <a:r>
              <a:rPr lang="hr-HR" dirty="0" err="1" smtClean="0"/>
              <a:t>prediction</a:t>
            </a:r>
            <a:endParaRPr lang="hr-HR" dirty="0" smtClean="0"/>
          </a:p>
          <a:p>
            <a:r>
              <a:rPr lang="hr-HR" dirty="0" err="1"/>
              <a:t>P</a:t>
            </a:r>
            <a:r>
              <a:rPr lang="hr-HR" dirty="0" err="1" smtClean="0"/>
              <a:t>ossible</a:t>
            </a:r>
            <a:r>
              <a:rPr lang="hr-HR" dirty="0" smtClean="0"/>
              <a:t> to </a:t>
            </a:r>
            <a:r>
              <a:rPr lang="hr-HR" dirty="0" err="1" smtClean="0"/>
              <a:t>draw</a:t>
            </a:r>
            <a:r>
              <a:rPr lang="hr-HR" dirty="0" smtClean="0"/>
              <a:t> a line </a:t>
            </a:r>
            <a:r>
              <a:rPr lang="hr-HR" dirty="0" err="1" smtClean="0"/>
              <a:t>between</a:t>
            </a:r>
            <a:r>
              <a:rPr lang="hr-HR" dirty="0" smtClean="0"/>
              <a:t> </a:t>
            </a:r>
            <a:r>
              <a:rPr lang="hr-HR" dirty="0" err="1" smtClean="0"/>
              <a:t>all</a:t>
            </a:r>
            <a:r>
              <a:rPr lang="hr-HR" dirty="0" smtClean="0"/>
              <a:t> GPS </a:t>
            </a:r>
            <a:r>
              <a:rPr lang="hr-HR" dirty="0" err="1" smtClean="0"/>
              <a:t>points</a:t>
            </a:r>
            <a:endParaRPr lang="hr-HR" dirty="0" smtClean="0"/>
          </a:p>
          <a:p>
            <a:endParaRPr lang="hr-HR" dirty="0"/>
          </a:p>
          <a:p>
            <a:pPr lvl="1"/>
            <a:r>
              <a:rPr lang="hr-HR" dirty="0" err="1" smtClean="0"/>
              <a:t>Possible</a:t>
            </a:r>
            <a:r>
              <a:rPr lang="hr-HR" dirty="0" smtClean="0"/>
              <a:t> to </a:t>
            </a:r>
            <a:r>
              <a:rPr lang="hr-HR" dirty="0" err="1" smtClean="0"/>
              <a:t>predict</a:t>
            </a:r>
            <a:r>
              <a:rPr lang="hr-HR" dirty="0" smtClean="0"/>
              <a:t> </a:t>
            </a:r>
            <a:r>
              <a:rPr lang="hr-HR" dirty="0" err="1" smtClean="0"/>
              <a:t>skier’s</a:t>
            </a:r>
            <a:r>
              <a:rPr lang="hr-HR" dirty="0" smtClean="0"/>
              <a:t> </a:t>
            </a:r>
            <a:r>
              <a:rPr lang="hr-HR" dirty="0" err="1" smtClean="0"/>
              <a:t>movement</a:t>
            </a:r>
            <a:endParaRPr lang="hr-HR" dirty="0" smtClean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Problem –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returning</a:t>
            </a:r>
            <a:r>
              <a:rPr lang="hr-HR" dirty="0" smtClean="0"/>
              <a:t> </a:t>
            </a:r>
            <a:r>
              <a:rPr lang="hr-HR" dirty="0" err="1" smtClean="0"/>
              <a:t>expected</a:t>
            </a:r>
            <a:r>
              <a:rPr lang="hr-HR" dirty="0" smtClean="0"/>
              <a:t> </a:t>
            </a:r>
            <a:r>
              <a:rPr lang="hr-HR" dirty="0" err="1" smtClean="0"/>
              <a:t>results</a:t>
            </a:r>
            <a:endParaRPr lang="hr-HR" dirty="0" smtClean="0"/>
          </a:p>
          <a:p>
            <a:pPr lvl="1"/>
            <a:endParaRPr lang="hr-HR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952174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 smtClean="0"/>
              <a:t>second</a:t>
            </a:r>
            <a:r>
              <a:rPr lang="hr-HR" sz="2500" dirty="0" smtClean="0"/>
              <a:t> </a:t>
            </a:r>
            <a:r>
              <a:rPr lang="hr-HR" sz="2500" dirty="0" err="1" smtClean="0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 smtClean="0"/>
              <a:t>Regression</a:t>
            </a:r>
            <a:r>
              <a:rPr lang="hr-HR" sz="2500" dirty="0" smtClean="0"/>
              <a:t> </a:t>
            </a:r>
            <a:r>
              <a:rPr lang="hr-HR" sz="2500" dirty="0" err="1"/>
              <a:t>analysis</a:t>
            </a:r>
            <a:endParaRPr lang="hr-HR" sz="25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0374" y="1772815"/>
            <a:ext cx="6120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/>
              <a:t>second</a:t>
            </a:r>
            <a:r>
              <a:rPr lang="hr-HR" sz="2500" dirty="0"/>
              <a:t> </a:t>
            </a:r>
            <a:r>
              <a:rPr lang="hr-HR" sz="2500" dirty="0" err="1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Regression</a:t>
            </a:r>
            <a:r>
              <a:rPr lang="hr-HR" sz="2500" dirty="0"/>
              <a:t> </a:t>
            </a:r>
            <a:r>
              <a:rPr lang="hr-HR" sz="2500" dirty="0" err="1"/>
              <a:t>analysis</a:t>
            </a:r>
            <a:endParaRPr lang="hr-HR" sz="25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200" y="1772816"/>
            <a:ext cx="6120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 2 - </a:t>
            </a:r>
            <a:r>
              <a:rPr lang="hr-HR" dirty="0" err="1"/>
              <a:t>location</a:t>
            </a:r>
            <a:r>
              <a:rPr lang="hr-HR" dirty="0"/>
              <a:t> on </a:t>
            </a:r>
            <a:r>
              <a:rPr lang="hr-HR" dirty="0" err="1"/>
              <a:t>track</a:t>
            </a:r>
            <a:r>
              <a:rPr lang="hr-HR" dirty="0"/>
              <a:t> </a:t>
            </a:r>
            <a:endParaRPr lang="en-US" noProof="0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Wingdings 2"/>
              <a:buChar char=""/>
            </a:pPr>
            <a:r>
              <a:rPr lang="en-GB" dirty="0"/>
              <a:t>Detect if the skier has left the slope</a:t>
            </a:r>
            <a:endParaRPr lang="en-GB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5</a:t>
            </a:fld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33" y="2057370"/>
            <a:ext cx="5210738" cy="41799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/>
              <a:t>second</a:t>
            </a:r>
            <a:r>
              <a:rPr lang="hr-HR" sz="2500" dirty="0"/>
              <a:t> </a:t>
            </a:r>
            <a:r>
              <a:rPr lang="hr-HR" sz="2500" dirty="0" err="1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Regression</a:t>
            </a:r>
            <a:r>
              <a:rPr lang="hr-HR" sz="2500" dirty="0"/>
              <a:t> </a:t>
            </a:r>
            <a:r>
              <a:rPr lang="hr-HR" sz="2500" dirty="0" err="1"/>
              <a:t>analysis</a:t>
            </a:r>
            <a:endParaRPr lang="hr-HR" sz="25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200" y="1844824"/>
            <a:ext cx="6120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/>
              <a:t>second</a:t>
            </a:r>
            <a:r>
              <a:rPr lang="hr-HR" sz="2500" dirty="0"/>
              <a:t> </a:t>
            </a:r>
            <a:r>
              <a:rPr lang="hr-HR" sz="2500" dirty="0" err="1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Regression</a:t>
            </a:r>
            <a:r>
              <a:rPr lang="hr-HR" sz="2500" dirty="0"/>
              <a:t> </a:t>
            </a:r>
            <a:r>
              <a:rPr lang="hr-HR" sz="2500" dirty="0" err="1"/>
              <a:t>analysis</a:t>
            </a:r>
            <a:endParaRPr lang="hr-HR" sz="25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200" y="1844824"/>
            <a:ext cx="6120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7947992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/>
              <a:t>second</a:t>
            </a:r>
            <a:r>
              <a:rPr lang="hr-HR" sz="2500" dirty="0"/>
              <a:t> </a:t>
            </a:r>
            <a:r>
              <a:rPr lang="hr-HR" sz="2500" dirty="0" err="1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Regression</a:t>
            </a:r>
            <a:r>
              <a:rPr lang="hr-HR" sz="2500" dirty="0"/>
              <a:t> </a:t>
            </a:r>
            <a:r>
              <a:rPr lang="hr-HR" sz="2500" dirty="0" err="1"/>
              <a:t>analysis</a:t>
            </a:r>
            <a:endParaRPr lang="hr-HR" sz="25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200" y="1844824"/>
            <a:ext cx="6120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1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Gps</a:t>
            </a:r>
            <a:r>
              <a:rPr lang="hr-HR" dirty="0" smtClean="0"/>
              <a:t> </a:t>
            </a:r>
            <a:r>
              <a:rPr lang="hr-HR" dirty="0" err="1" smtClean="0"/>
              <a:t>error</a:t>
            </a:r>
            <a:r>
              <a:rPr lang="hr-HR" dirty="0" smtClean="0"/>
              <a:t> Problem solved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Using smoothing algorithms</a:t>
            </a:r>
          </a:p>
          <a:p>
            <a:pPr lvl="1"/>
            <a:r>
              <a:rPr lang="hr-HR" dirty="0" err="1" smtClean="0"/>
              <a:t>Smooth</a:t>
            </a:r>
            <a:r>
              <a:rPr lang="hr-HR" dirty="0" smtClean="0"/>
              <a:t> </a:t>
            </a:r>
            <a:r>
              <a:rPr lang="hr-HR" dirty="0" err="1" smtClean="0"/>
              <a:t>point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hr-HR" dirty="0" smtClean="0"/>
          </a:p>
          <a:p>
            <a:pPr lvl="1"/>
            <a:r>
              <a:rPr lang="hr-HR" dirty="0" err="1" smtClean="0"/>
              <a:t>Moving</a:t>
            </a:r>
            <a:r>
              <a:rPr lang="hr-HR" dirty="0" smtClean="0"/>
              <a:t> </a:t>
            </a:r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hr-HR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0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Smooth</a:t>
            </a:r>
            <a:r>
              <a:rPr lang="hr-HR" dirty="0" smtClean="0"/>
              <a:t> </a:t>
            </a:r>
            <a:r>
              <a:rPr lang="hr-HR" dirty="0" err="1" smtClean="0"/>
              <a:t>point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Smooths</a:t>
            </a:r>
            <a:r>
              <a:rPr lang="hr-HR" dirty="0" smtClean="0"/>
              <a:t> </a:t>
            </a:r>
            <a:r>
              <a:rPr lang="hr-HR" dirty="0" err="1" smtClean="0"/>
              <a:t>skier’s</a:t>
            </a:r>
            <a:r>
              <a:rPr lang="hr-HR" dirty="0" smtClean="0"/>
              <a:t> </a:t>
            </a:r>
            <a:r>
              <a:rPr lang="hr-HR" dirty="0" err="1" smtClean="0"/>
              <a:t>movement</a:t>
            </a:r>
            <a:endParaRPr lang="hr-HR" dirty="0" smtClean="0"/>
          </a:p>
          <a:p>
            <a:r>
              <a:rPr lang="hr-HR" dirty="0" err="1" smtClean="0"/>
              <a:t>Middle</a:t>
            </a:r>
            <a:r>
              <a:rPr lang="hr-HR" dirty="0" smtClean="0"/>
              <a:t> </a:t>
            </a:r>
            <a:r>
              <a:rPr lang="hr-HR" dirty="0" err="1" smtClean="0"/>
              <a:t>point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/>
              <a:t> </a:t>
            </a:r>
            <a:r>
              <a:rPr lang="hr-HR" dirty="0" smtClean="0"/>
              <a:t>”</a:t>
            </a:r>
            <a:r>
              <a:rPr lang="hr-HR" dirty="0" err="1" smtClean="0"/>
              <a:t>moved</a:t>
            </a:r>
            <a:r>
              <a:rPr lang="hr-HR" dirty="0" smtClean="0"/>
              <a:t>” </a:t>
            </a:r>
            <a:r>
              <a:rPr lang="hr-HR" dirty="0" err="1" smtClean="0"/>
              <a:t>between</a:t>
            </a:r>
            <a:r>
              <a:rPr lang="hr-HR" dirty="0" smtClean="0"/>
              <a:t> </a:t>
            </a:r>
            <a:r>
              <a:rPr lang="hr-HR" dirty="0" err="1" smtClean="0"/>
              <a:t>its</a:t>
            </a:r>
            <a:r>
              <a:rPr lang="hr-HR" dirty="0" smtClean="0"/>
              <a:t> </a:t>
            </a:r>
            <a:r>
              <a:rPr lang="hr-HR" dirty="0" err="1" smtClean="0"/>
              <a:t>previous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next</a:t>
            </a:r>
            <a:r>
              <a:rPr lang="hr-HR" dirty="0" smtClean="0"/>
              <a:t> </a:t>
            </a:r>
            <a:r>
              <a:rPr lang="hr-HR" dirty="0" err="1" smtClean="0"/>
              <a:t>point</a:t>
            </a:r>
            <a:endParaRPr lang="hr-H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284984"/>
            <a:ext cx="4202626" cy="3371237"/>
          </a:xfrm>
          <a:prstGeom prst="rect">
            <a:avLst/>
          </a:prstGeo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2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Smooth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 smtClean="0"/>
              <a:t>algorithm</a:t>
            </a:r>
            <a:r>
              <a:rPr lang="hr-HR" dirty="0" smtClean="0"/>
              <a:t> - video</a:t>
            </a:r>
            <a:endParaRPr lang="en-GB" dirty="0"/>
          </a:p>
        </p:txBody>
      </p:sp>
      <p:pic>
        <p:nvPicPr>
          <p:cNvPr id="4" name="video-14690248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0619" y="1295400"/>
            <a:ext cx="6295162" cy="4784725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Moving</a:t>
            </a:r>
            <a:r>
              <a:rPr lang="hr-HR" dirty="0" smtClean="0"/>
              <a:t> </a:t>
            </a:r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r-HR" dirty="0" smtClean="0"/>
                  <a:t>I</a:t>
                </a:r>
                <a:r>
                  <a:rPr lang="en-US" dirty="0" err="1" smtClean="0"/>
                  <a:t>mplement</a:t>
                </a:r>
                <a:r>
                  <a:rPr lang="hr-HR" dirty="0" err="1" smtClean="0"/>
                  <a:t>ation</a:t>
                </a:r>
                <a:r>
                  <a:rPr lang="hr-HR" dirty="0" smtClean="0"/>
                  <a:t> </a:t>
                </a:r>
                <a:r>
                  <a:rPr lang="hr-HR" dirty="0" err="1" smtClean="0"/>
                  <a:t>of</a:t>
                </a:r>
                <a:r>
                  <a:rPr lang="en-US" dirty="0" smtClean="0"/>
                  <a:t> statistical </a:t>
                </a:r>
                <a:r>
                  <a:rPr lang="en-US" dirty="0"/>
                  <a:t>calculation </a:t>
                </a:r>
                <a:r>
                  <a:rPr lang="en-US" dirty="0" smtClean="0"/>
                  <a:t>moving average</a:t>
                </a:r>
                <a:endParaRPr lang="hr-HR" dirty="0" smtClean="0"/>
              </a:p>
              <a:p>
                <a:r>
                  <a:rPr lang="hr-HR" dirty="0" err="1" smtClean="0"/>
                  <a:t>Used</a:t>
                </a:r>
                <a:r>
                  <a:rPr lang="hr-HR" dirty="0" smtClean="0"/>
                  <a:t> to </a:t>
                </a:r>
                <a:r>
                  <a:rPr lang="hr-HR" dirty="0" err="1" smtClean="0"/>
                  <a:t>smooth</a:t>
                </a:r>
                <a:r>
                  <a:rPr lang="hr-HR" dirty="0" smtClean="0"/>
                  <a:t> </a:t>
                </a:r>
                <a:r>
                  <a:rPr lang="hr-HR" dirty="0" err="1" smtClean="0"/>
                  <a:t>out</a:t>
                </a:r>
                <a:r>
                  <a:rPr lang="hr-HR" dirty="0" smtClean="0"/>
                  <a:t> </a:t>
                </a:r>
                <a:r>
                  <a:rPr lang="hr-HR" dirty="0" err="1" smtClean="0"/>
                  <a:t>fluctuations</a:t>
                </a:r>
                <a:endParaRPr lang="hr-HR" dirty="0" smtClean="0"/>
              </a:p>
              <a:p>
                <a:endParaRPr lang="hr-HR" dirty="0"/>
              </a:p>
              <a:p>
                <a:endParaRPr lang="hr-H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1" t="-7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3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Moving</a:t>
            </a:r>
            <a:r>
              <a:rPr lang="hr-HR" dirty="0"/>
              <a:t> 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 smtClean="0"/>
              <a:t>algorithm</a:t>
            </a:r>
            <a:r>
              <a:rPr lang="hr-HR" dirty="0" smtClean="0"/>
              <a:t> - video</a:t>
            </a:r>
            <a:endParaRPr lang="en-GB" dirty="0"/>
          </a:p>
        </p:txBody>
      </p:sp>
      <p:pic>
        <p:nvPicPr>
          <p:cNvPr id="4" name="video-146902489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0619" y="1295400"/>
            <a:ext cx="6295162" cy="4784725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5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188640"/>
            <a:ext cx="8091487" cy="838200"/>
          </a:xfrm>
        </p:spPr>
        <p:txBody>
          <a:bodyPr>
            <a:noAutofit/>
          </a:bodyPr>
          <a:lstStyle/>
          <a:p>
            <a:r>
              <a:rPr lang="hr-HR" sz="2500" dirty="0" smtClean="0"/>
              <a:t>Problem 2</a:t>
            </a:r>
            <a:br>
              <a:rPr lang="hr-HR" sz="2500" dirty="0" smtClean="0"/>
            </a:br>
            <a:r>
              <a:rPr lang="hr-HR" sz="2500" dirty="0" err="1"/>
              <a:t>L</a:t>
            </a:r>
            <a:r>
              <a:rPr lang="hr-HR" sz="2500" dirty="0" err="1" smtClean="0"/>
              <a:t>ocation</a:t>
            </a:r>
            <a:r>
              <a:rPr lang="hr-HR" sz="2500" dirty="0" smtClean="0"/>
              <a:t> </a:t>
            </a:r>
            <a:r>
              <a:rPr lang="hr-HR" sz="2500" dirty="0" smtClean="0"/>
              <a:t>on </a:t>
            </a:r>
            <a:r>
              <a:rPr lang="hr-HR" sz="2500" dirty="0" err="1" smtClean="0"/>
              <a:t>track</a:t>
            </a:r>
            <a:r>
              <a:rPr lang="hr-HR" sz="2500" dirty="0" smtClean="0"/>
              <a:t> - </a:t>
            </a:r>
            <a:r>
              <a:rPr lang="hr-HR" sz="2500" dirty="0" err="1" smtClean="0"/>
              <a:t>solution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C</a:t>
            </a:r>
            <a:r>
              <a:rPr lang="en-US" dirty="0" err="1" smtClean="0"/>
              <a:t>ompare</a:t>
            </a:r>
            <a:r>
              <a:rPr lang="en-US" dirty="0" smtClean="0"/>
              <a:t> distance </a:t>
            </a:r>
            <a:r>
              <a:rPr lang="en-US" dirty="0"/>
              <a:t>between two sequential points on track and the user’s distance to the next </a:t>
            </a:r>
            <a:r>
              <a:rPr lang="en-US" dirty="0" smtClean="0"/>
              <a:t>point</a:t>
            </a:r>
            <a:endParaRPr lang="hr-HR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the user’s distance to the next point is greater than the distance between these two sequential </a:t>
            </a:r>
            <a:r>
              <a:rPr lang="en-US" dirty="0" smtClean="0"/>
              <a:t>points</a:t>
            </a:r>
            <a:r>
              <a:rPr lang="hr-HR" dirty="0" smtClean="0"/>
              <a:t> - </a:t>
            </a:r>
            <a:r>
              <a:rPr lang="en-US" dirty="0" smtClean="0"/>
              <a:t>he </a:t>
            </a:r>
            <a:r>
              <a:rPr lang="en-US" dirty="0"/>
              <a:t>is off </a:t>
            </a:r>
            <a:r>
              <a:rPr lang="en-US" dirty="0" smtClean="0"/>
              <a:t>track</a:t>
            </a:r>
            <a:endParaRPr lang="hr-HR" dirty="0" smtClean="0"/>
          </a:p>
          <a:p>
            <a:r>
              <a:rPr lang="hr-HR" dirty="0" smtClean="0"/>
              <a:t>In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meantime</a:t>
            </a:r>
            <a:r>
              <a:rPr lang="hr-HR" dirty="0" smtClean="0"/>
              <a:t>, </a:t>
            </a:r>
            <a:r>
              <a:rPr lang="hr-HR" dirty="0" err="1" smtClean="0"/>
              <a:t>if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user</a:t>
            </a:r>
            <a:r>
              <a:rPr lang="hr-HR" dirty="0" smtClean="0"/>
              <a:t> </a:t>
            </a:r>
            <a:r>
              <a:rPr lang="hr-HR" dirty="0" err="1" smtClean="0"/>
              <a:t>returns</a:t>
            </a:r>
            <a:r>
              <a:rPr lang="hr-HR" dirty="0" smtClean="0"/>
              <a:t> </a:t>
            </a:r>
            <a:r>
              <a:rPr lang="hr-HR" dirty="0" err="1" smtClean="0"/>
              <a:t>back</a:t>
            </a:r>
            <a:r>
              <a:rPr lang="hr-HR" dirty="0" smtClean="0"/>
              <a:t> on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track</a:t>
            </a:r>
            <a:r>
              <a:rPr lang="hr-HR" dirty="0" smtClean="0"/>
              <a:t>,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message</a:t>
            </a:r>
            <a:r>
              <a:rPr lang="hr-HR" dirty="0" smtClean="0"/>
              <a:t> is </a:t>
            </a:r>
            <a:r>
              <a:rPr lang="hr-HR" dirty="0" err="1" smtClean="0"/>
              <a:t>removed</a:t>
            </a:r>
            <a:r>
              <a:rPr lang="hr-HR" dirty="0" smtClean="0"/>
              <a:t> </a:t>
            </a:r>
            <a:r>
              <a:rPr lang="hr-HR" dirty="0" err="1" smtClean="0"/>
              <a:t>from</a:t>
            </a:r>
            <a:r>
              <a:rPr lang="hr-HR" dirty="0" smtClean="0"/>
              <a:t> screen</a:t>
            </a:r>
            <a:endParaRPr lang="hr-HR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 smtClean="0"/>
              <a:t>Location</a:t>
            </a:r>
            <a:r>
              <a:rPr lang="hr-HR" sz="2500" dirty="0" smtClean="0"/>
              <a:t> on </a:t>
            </a:r>
            <a:r>
              <a:rPr lang="hr-HR" sz="2500" dirty="0" err="1" smtClean="0"/>
              <a:t>track</a:t>
            </a:r>
            <a:r>
              <a:rPr lang="hr-HR" sz="2500" dirty="0" smtClean="0"/>
              <a:t/>
            </a:r>
            <a:br>
              <a:rPr lang="hr-HR" sz="2500" dirty="0" smtClean="0"/>
            </a:br>
            <a:r>
              <a:rPr lang="hr-HR" sz="2500" dirty="0" err="1"/>
              <a:t>N</a:t>
            </a:r>
            <a:r>
              <a:rPr lang="hr-HR" sz="2500" dirty="0" err="1" smtClean="0"/>
              <a:t>ot</a:t>
            </a:r>
            <a:r>
              <a:rPr lang="hr-HR" sz="2500" dirty="0" smtClean="0"/>
              <a:t> </a:t>
            </a:r>
            <a:r>
              <a:rPr lang="hr-HR" sz="2500" dirty="0" err="1" smtClean="0"/>
              <a:t>enough</a:t>
            </a:r>
            <a:r>
              <a:rPr lang="hr-HR" sz="2500" dirty="0" smtClean="0"/>
              <a:t> GPS </a:t>
            </a:r>
            <a:r>
              <a:rPr lang="hr-HR" sz="2500" dirty="0" err="1" smtClean="0"/>
              <a:t>points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possible</a:t>
            </a:r>
            <a:r>
              <a:rPr lang="hr-HR" dirty="0" smtClean="0"/>
              <a:t> to </a:t>
            </a:r>
            <a:r>
              <a:rPr lang="hr-HR" dirty="0" err="1" smtClean="0"/>
              <a:t>accurately</a:t>
            </a:r>
            <a:r>
              <a:rPr lang="hr-HR" dirty="0" smtClean="0"/>
              <a:t> </a:t>
            </a:r>
            <a:r>
              <a:rPr lang="hr-HR" dirty="0" err="1" smtClean="0"/>
              <a:t>determine</a:t>
            </a:r>
            <a:r>
              <a:rPr lang="hr-HR" dirty="0" smtClean="0"/>
              <a:t> </a:t>
            </a:r>
            <a:r>
              <a:rPr lang="hr-HR" dirty="0" err="1" smtClean="0"/>
              <a:t>if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skier</a:t>
            </a:r>
            <a:r>
              <a:rPr lang="hr-HR" dirty="0" smtClean="0"/>
              <a:t> </a:t>
            </a:r>
            <a:r>
              <a:rPr lang="hr-HR" dirty="0" err="1" smtClean="0"/>
              <a:t>left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track</a:t>
            </a:r>
            <a:r>
              <a:rPr lang="hr-HR" dirty="0" smtClean="0"/>
              <a:t> –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enough</a:t>
            </a:r>
            <a:r>
              <a:rPr lang="hr-HR" dirty="0" smtClean="0"/>
              <a:t> GPS </a:t>
            </a:r>
            <a:r>
              <a:rPr lang="hr-HR" dirty="0" err="1" smtClean="0"/>
              <a:t>points</a:t>
            </a:r>
            <a:r>
              <a:rPr lang="hr-HR" dirty="0" smtClean="0"/>
              <a:t> for </a:t>
            </a:r>
            <a:r>
              <a:rPr lang="hr-HR" dirty="0" err="1" smtClean="0"/>
              <a:t>curves</a:t>
            </a:r>
            <a:endParaRPr lang="hr-HR" dirty="0" smtClean="0"/>
          </a:p>
          <a:p>
            <a:pPr lvl="1">
              <a:lnSpc>
                <a:spcPct val="100000"/>
              </a:lnSpc>
            </a:pPr>
            <a:endParaRPr lang="hr-HR" dirty="0"/>
          </a:p>
          <a:p>
            <a:pPr lvl="1">
              <a:lnSpc>
                <a:spcPct val="100000"/>
              </a:lnSpc>
            </a:pPr>
            <a:r>
              <a:rPr lang="hr-HR" dirty="0" smtClean="0"/>
              <a:t>Server </a:t>
            </a:r>
            <a:r>
              <a:rPr lang="hr-HR" dirty="0" err="1" smtClean="0"/>
              <a:t>returns</a:t>
            </a:r>
            <a:r>
              <a:rPr lang="hr-HR" dirty="0" smtClean="0"/>
              <a:t> </a:t>
            </a:r>
            <a:r>
              <a:rPr lang="hr-HR" dirty="0" err="1" smtClean="0"/>
              <a:t>only</a:t>
            </a:r>
            <a:r>
              <a:rPr lang="hr-HR" dirty="0" smtClean="0"/>
              <a:t> one </a:t>
            </a:r>
            <a:r>
              <a:rPr lang="hr-HR" dirty="0" err="1" smtClean="0"/>
              <a:t>point</a:t>
            </a:r>
            <a:r>
              <a:rPr lang="hr-HR" dirty="0" smtClean="0"/>
              <a:t> – on </a:t>
            </a:r>
            <a:r>
              <a:rPr lang="hr-HR" dirty="0" err="1" smtClean="0"/>
              <a:t>junction</a:t>
            </a:r>
            <a:endParaRPr lang="hr-HR" dirty="0" smtClean="0"/>
          </a:p>
          <a:p>
            <a:pPr lvl="1">
              <a:lnSpc>
                <a:spcPct val="100000"/>
              </a:lnSpc>
            </a:pPr>
            <a:endParaRPr lang="hr-HR" dirty="0"/>
          </a:p>
          <a:p>
            <a:pPr lvl="1">
              <a:lnSpc>
                <a:spcPct val="100000"/>
              </a:lnSpc>
            </a:pPr>
            <a:r>
              <a:rPr lang="hr-HR" dirty="0" err="1" smtClean="0"/>
              <a:t>Possible</a:t>
            </a:r>
            <a:r>
              <a:rPr lang="hr-HR" dirty="0" smtClean="0"/>
              <a:t> for </a:t>
            </a:r>
            <a:r>
              <a:rPr lang="hr-HR" dirty="0" err="1" smtClean="0"/>
              <a:t>skier</a:t>
            </a:r>
            <a:r>
              <a:rPr lang="hr-HR" dirty="0" smtClean="0"/>
              <a:t> to </a:t>
            </a:r>
            <a:r>
              <a:rPr lang="hr-HR" dirty="0" err="1" smtClean="0"/>
              <a:t>still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on </a:t>
            </a:r>
            <a:r>
              <a:rPr lang="hr-HR" dirty="0" err="1" smtClean="0"/>
              <a:t>track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get</a:t>
            </a:r>
            <a:r>
              <a:rPr lang="hr-HR" dirty="0" smtClean="0"/>
              <a:t> a </a:t>
            </a:r>
            <a:r>
              <a:rPr lang="hr-HR" dirty="0" err="1" smtClean="0"/>
              <a:t>warning</a:t>
            </a:r>
            <a:r>
              <a:rPr lang="hr-HR" dirty="0" smtClean="0"/>
              <a:t> </a:t>
            </a:r>
            <a:r>
              <a:rPr lang="hr-HR" dirty="0" err="1" smtClean="0"/>
              <a:t>about</a:t>
            </a:r>
            <a:r>
              <a:rPr lang="hr-HR" dirty="0" smtClean="0"/>
              <a:t> </a:t>
            </a:r>
            <a:r>
              <a:rPr lang="hr-HR" dirty="0" err="1" smtClean="0"/>
              <a:t>deviating</a:t>
            </a:r>
            <a:r>
              <a:rPr lang="hr-HR" dirty="0" smtClean="0"/>
              <a:t> </a:t>
            </a:r>
            <a:r>
              <a:rPr lang="hr-HR" dirty="0" err="1" smtClean="0"/>
              <a:t>off</a:t>
            </a:r>
            <a:r>
              <a:rPr lang="hr-HR" dirty="0" smtClean="0"/>
              <a:t> </a:t>
            </a:r>
            <a:r>
              <a:rPr lang="hr-HR" dirty="0" err="1" smtClean="0"/>
              <a:t>track</a:t>
            </a:r>
            <a:endParaRPr lang="hr-HR" dirty="0" smtClean="0"/>
          </a:p>
          <a:p>
            <a:pPr lvl="1">
              <a:lnSpc>
                <a:spcPct val="100000"/>
              </a:lnSpc>
            </a:pPr>
            <a:endParaRPr lang="hr-HR" dirty="0"/>
          </a:p>
          <a:p>
            <a:pPr lvl="1">
              <a:lnSpc>
                <a:spcPct val="100000"/>
              </a:lnSpc>
            </a:pPr>
            <a:r>
              <a:rPr lang="hr-HR" dirty="0" err="1" smtClean="0"/>
              <a:t>Also</a:t>
            </a:r>
            <a:r>
              <a:rPr lang="hr-HR" dirty="0" smtClean="0"/>
              <a:t> </a:t>
            </a:r>
            <a:r>
              <a:rPr lang="hr-HR" dirty="0" err="1" smtClean="0"/>
              <a:t>possible</a:t>
            </a:r>
            <a:r>
              <a:rPr lang="hr-HR" dirty="0" smtClean="0"/>
              <a:t> for </a:t>
            </a:r>
            <a:r>
              <a:rPr lang="hr-HR" dirty="0" err="1" smtClean="0"/>
              <a:t>skier</a:t>
            </a:r>
            <a:r>
              <a:rPr lang="hr-HR" dirty="0" smtClean="0"/>
              <a:t> to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off</a:t>
            </a:r>
            <a:r>
              <a:rPr lang="hr-HR" dirty="0" smtClean="0"/>
              <a:t> </a:t>
            </a:r>
            <a:r>
              <a:rPr lang="hr-HR" dirty="0" err="1" smtClean="0"/>
              <a:t>track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getting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warning</a:t>
            </a:r>
            <a:endParaRPr lang="hr-HR" dirty="0" smtClean="0"/>
          </a:p>
          <a:p>
            <a:pPr lvl="1">
              <a:lnSpc>
                <a:spcPct val="100000"/>
              </a:lnSpc>
            </a:pPr>
            <a:endParaRPr lang="hr-HR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Challenges</a:t>
            </a:r>
            <a:endParaRPr lang="en-US" noProof="0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r>
              <a:rPr lang="en-GB" dirty="0"/>
              <a:t>Real time</a:t>
            </a:r>
            <a:r>
              <a:rPr lang="hr-HR" dirty="0"/>
              <a:t> </a:t>
            </a:r>
            <a:r>
              <a:rPr lang="hr-HR" dirty="0" err="1"/>
              <a:t>navigation</a:t>
            </a:r>
            <a:endParaRPr lang="en-GB" dirty="0"/>
          </a:p>
          <a:p>
            <a:r>
              <a:rPr lang="en-GB" dirty="0"/>
              <a:t>Skiing without interruptions</a:t>
            </a:r>
            <a:endParaRPr lang="hr-HR" dirty="0"/>
          </a:p>
          <a:p>
            <a:endParaRPr lang="en-GB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Server </a:t>
            </a:r>
            <a:r>
              <a:rPr lang="hr-HR" dirty="0" err="1" smtClean="0"/>
              <a:t>response</a:t>
            </a:r>
            <a:r>
              <a:rPr lang="hr-HR" dirty="0" smtClean="0"/>
              <a:t> </a:t>
            </a:r>
            <a:r>
              <a:rPr lang="hr-HR" dirty="0" err="1" smtClean="0"/>
              <a:t>example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64178"/>
            <a:ext cx="5616624" cy="5686703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6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156765"/>
            <a:ext cx="8091487" cy="838200"/>
          </a:xfrm>
        </p:spPr>
        <p:txBody>
          <a:bodyPr>
            <a:noAutofit/>
          </a:bodyPr>
          <a:lstStyle/>
          <a:p>
            <a:r>
              <a:rPr lang="hr-HR" sz="2500" dirty="0" err="1" smtClean="0"/>
              <a:t>Location</a:t>
            </a:r>
            <a:r>
              <a:rPr lang="hr-HR" sz="2500" dirty="0" smtClean="0"/>
              <a:t> on </a:t>
            </a:r>
            <a:r>
              <a:rPr lang="hr-HR" sz="2500" dirty="0" err="1" smtClean="0"/>
              <a:t>track</a:t>
            </a:r>
            <a:r>
              <a:rPr lang="hr-HR" sz="2500" dirty="0" smtClean="0"/>
              <a:t/>
            </a:r>
            <a:br>
              <a:rPr lang="hr-HR" sz="2500" dirty="0" smtClean="0"/>
            </a:br>
            <a:r>
              <a:rPr lang="hr-HR" sz="2500" dirty="0" err="1"/>
              <a:t>N</a:t>
            </a:r>
            <a:r>
              <a:rPr lang="hr-HR" sz="2500" dirty="0" err="1" smtClean="0"/>
              <a:t>ot</a:t>
            </a:r>
            <a:r>
              <a:rPr lang="hr-HR" sz="2500" dirty="0" smtClean="0"/>
              <a:t> </a:t>
            </a:r>
            <a:r>
              <a:rPr lang="hr-HR" sz="2500" dirty="0" err="1"/>
              <a:t>enough</a:t>
            </a:r>
            <a:r>
              <a:rPr lang="hr-HR" sz="2500" dirty="0"/>
              <a:t> GPS </a:t>
            </a:r>
            <a:r>
              <a:rPr lang="hr-HR" sz="2500" dirty="0" err="1"/>
              <a:t>points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317" y="1730475"/>
            <a:ext cx="7687766" cy="46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2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99" y="188640"/>
            <a:ext cx="8015807" cy="838200"/>
          </a:xfrm>
        </p:spPr>
        <p:txBody>
          <a:bodyPr>
            <a:noAutofit/>
          </a:bodyPr>
          <a:lstStyle/>
          <a:p>
            <a:r>
              <a:rPr lang="hr-HR" sz="2500" dirty="0" err="1" smtClean="0"/>
              <a:t>Comparison</a:t>
            </a:r>
            <a:r>
              <a:rPr lang="hr-HR" sz="2500" dirty="0" smtClean="0"/>
              <a:t> video</a:t>
            </a:r>
            <a:br>
              <a:rPr lang="hr-HR" sz="2500" dirty="0" smtClean="0"/>
            </a:br>
            <a:r>
              <a:rPr lang="hr-HR" sz="2500" dirty="0"/>
              <a:t>R</a:t>
            </a:r>
            <a:r>
              <a:rPr lang="hr-HR" sz="2500" dirty="0" smtClean="0"/>
              <a:t>eal </a:t>
            </a:r>
            <a:r>
              <a:rPr lang="hr-HR" sz="2500" dirty="0" err="1" smtClean="0"/>
              <a:t>points</a:t>
            </a:r>
            <a:r>
              <a:rPr lang="hr-HR" sz="2500" dirty="0" smtClean="0"/>
              <a:t>, </a:t>
            </a:r>
            <a:r>
              <a:rPr lang="hr-HR" sz="2500" dirty="0" err="1" smtClean="0"/>
              <a:t>smooth</a:t>
            </a:r>
            <a:r>
              <a:rPr lang="hr-HR" sz="2500" dirty="0" smtClean="0"/>
              <a:t> </a:t>
            </a:r>
            <a:r>
              <a:rPr lang="hr-HR" sz="2500" dirty="0" err="1" smtClean="0"/>
              <a:t>points</a:t>
            </a:r>
            <a:r>
              <a:rPr lang="hr-HR" sz="2500" dirty="0" smtClean="0"/>
              <a:t>, </a:t>
            </a:r>
            <a:r>
              <a:rPr lang="hr-HR" sz="2500" dirty="0" err="1" smtClean="0"/>
              <a:t>moving</a:t>
            </a:r>
            <a:r>
              <a:rPr lang="hr-HR" sz="2500" dirty="0" smtClean="0"/>
              <a:t> </a:t>
            </a:r>
            <a:r>
              <a:rPr lang="hr-HR" sz="2500" dirty="0" err="1" smtClean="0"/>
              <a:t>average</a:t>
            </a:r>
            <a:endParaRPr lang="en-GB" sz="2500" dirty="0"/>
          </a:p>
        </p:txBody>
      </p:sp>
      <p:pic>
        <p:nvPicPr>
          <p:cNvPr id="4" name="Slope1_examp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1249660"/>
            <a:ext cx="6480719" cy="4830465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Application</a:t>
            </a:r>
            <a:r>
              <a:rPr lang="hr-HR" dirty="0" smtClean="0"/>
              <a:t> </a:t>
            </a:r>
            <a:r>
              <a:rPr lang="hr-HR" dirty="0" err="1" smtClean="0"/>
              <a:t>example</a:t>
            </a:r>
            <a:endParaRPr lang="en-GB" dirty="0"/>
          </a:p>
        </p:txBody>
      </p:sp>
      <p:pic>
        <p:nvPicPr>
          <p:cNvPr id="4" name="ScreenRecord_2016-07-20-23-17-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475" y="1412776"/>
            <a:ext cx="8045450" cy="4667349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5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Bicycle</a:t>
            </a:r>
            <a:r>
              <a:rPr lang="hr-HR" dirty="0" smtClean="0"/>
              <a:t> </a:t>
            </a:r>
            <a:r>
              <a:rPr lang="hr-HR" dirty="0" err="1" smtClean="0"/>
              <a:t>simulation</a:t>
            </a:r>
            <a:r>
              <a:rPr lang="hr-HR" dirty="0" smtClean="0"/>
              <a:t> &amp; </a:t>
            </a:r>
            <a:r>
              <a:rPr lang="hr-HR" dirty="0" err="1" smtClean="0"/>
              <a:t>application</a:t>
            </a:r>
            <a:endParaRPr lang="en-GB" dirty="0"/>
          </a:p>
        </p:txBody>
      </p:sp>
      <p:pic>
        <p:nvPicPr>
          <p:cNvPr id="4" name="SkiSlop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1484784"/>
            <a:ext cx="8051800" cy="4525962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0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Questions</a:t>
            </a:r>
            <a:r>
              <a:rPr lang="hr-HR" dirty="0" smtClean="0"/>
              <a:t> &amp; </a:t>
            </a:r>
            <a:r>
              <a:rPr lang="hr-HR" dirty="0" err="1" smtClean="0"/>
              <a:t>discussion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19" y="1554163"/>
            <a:ext cx="4525962" cy="4525962"/>
          </a:xfrm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7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 err="1" smtClean="0"/>
              <a:t>Thank</a:t>
            </a:r>
            <a:r>
              <a:rPr lang="hr-HR" dirty="0" smtClean="0"/>
              <a:t> </a:t>
            </a:r>
            <a:r>
              <a:rPr lang="hr-HR" dirty="0" err="1" smtClean="0"/>
              <a:t>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5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 1</a:t>
            </a:r>
            <a:br>
              <a:rPr lang="hr-HR" dirty="0"/>
            </a:br>
            <a:r>
              <a:rPr lang="hr-HR" dirty="0" err="1"/>
              <a:t>which</a:t>
            </a:r>
            <a:r>
              <a:rPr lang="hr-HR" dirty="0"/>
              <a:t> </a:t>
            </a:r>
            <a:r>
              <a:rPr lang="hr-HR" dirty="0" err="1"/>
              <a:t>way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skier</a:t>
            </a:r>
            <a:r>
              <a:rPr lang="hr-HR" dirty="0"/>
              <a:t> </a:t>
            </a:r>
            <a:r>
              <a:rPr lang="hr-HR" dirty="0" err="1"/>
              <a:t>going</a:t>
            </a:r>
            <a:r>
              <a:rPr lang="hr-HR" dirty="0"/>
              <a:t>– </a:t>
            </a:r>
            <a:r>
              <a:rPr lang="hr-HR" dirty="0" err="1"/>
              <a:t>solution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 err="1"/>
              <a:t>Collect</a:t>
            </a:r>
            <a:r>
              <a:rPr lang="hr-HR" dirty="0"/>
              <a:t> </a:t>
            </a:r>
            <a:r>
              <a:rPr lang="hr-HR" dirty="0" err="1"/>
              <a:t>extreme</a:t>
            </a:r>
            <a:r>
              <a:rPr lang="hr-HR" dirty="0"/>
              <a:t> </a:t>
            </a:r>
            <a:r>
              <a:rPr lang="hr-HR" dirty="0" err="1"/>
              <a:t>left</a:t>
            </a:r>
            <a:r>
              <a:rPr lang="hr-HR" dirty="0"/>
              <a:t> </a:t>
            </a:r>
            <a:r>
              <a:rPr lang="hr-HR" dirty="0" err="1"/>
              <a:t>point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 err="1"/>
              <a:t>Collect</a:t>
            </a:r>
            <a:r>
              <a:rPr lang="hr-HR" dirty="0"/>
              <a:t> </a:t>
            </a:r>
            <a:r>
              <a:rPr lang="hr-HR" dirty="0" err="1"/>
              <a:t>extreme</a:t>
            </a:r>
            <a:r>
              <a:rPr lang="hr-HR" dirty="0"/>
              <a:t> </a:t>
            </a:r>
            <a:r>
              <a:rPr lang="hr-HR" dirty="0" err="1"/>
              <a:t>right</a:t>
            </a:r>
            <a:r>
              <a:rPr lang="hr-HR" dirty="0"/>
              <a:t> </a:t>
            </a:r>
            <a:r>
              <a:rPr lang="hr-HR" dirty="0" err="1"/>
              <a:t>point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 err="1"/>
              <a:t>Assume</a:t>
            </a:r>
            <a:r>
              <a:rPr lang="hr-HR" dirty="0"/>
              <a:t> future </a:t>
            </a:r>
            <a:r>
              <a:rPr lang="hr-HR" dirty="0" err="1"/>
              <a:t>user’s</a:t>
            </a:r>
            <a:r>
              <a:rPr lang="hr-HR" dirty="0"/>
              <a:t> </a:t>
            </a:r>
            <a:r>
              <a:rPr lang="hr-HR" dirty="0" err="1"/>
              <a:t>location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angle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entry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/>
              <a:t>50m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turn</a:t>
            </a:r>
            <a:r>
              <a:rPr lang="hr-HR" dirty="0"/>
              <a:t> show </a:t>
            </a:r>
            <a:r>
              <a:rPr lang="hr-HR" dirty="0" err="1"/>
              <a:t>arrow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turn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7</a:t>
            </a:fld>
            <a:endParaRPr lang="en-US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2486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  </a:t>
            </a:r>
            <a:endParaRPr kumimoji="0" lang="hr-H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587" y="188912"/>
            <a:ext cx="7106231" cy="4320207"/>
          </a:xfrm>
        </p:spPr>
        <p:txBody>
          <a:bodyPr/>
          <a:lstStyle/>
          <a:p>
            <a:r>
              <a:rPr lang="hr-HR" dirty="0" err="1"/>
              <a:t>Simulation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algorithms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c#</a:t>
            </a:r>
            <a:br>
              <a:rPr lang="hr-HR" dirty="0"/>
            </a:br>
            <a:r>
              <a:rPr lang="hr-HR" dirty="0"/>
              <a:t/>
            </a:r>
            <a:br>
              <a:rPr lang="hr-HR" dirty="0"/>
            </a:br>
            <a:r>
              <a:rPr lang="hr-HR" dirty="0"/>
              <a:t/>
            </a:r>
            <a:br>
              <a:rPr lang="hr-HR" dirty="0"/>
            </a:br>
            <a:r>
              <a:rPr lang="hr-HR" sz="3600" dirty="0"/>
              <a:t/>
            </a:r>
            <a:br>
              <a:rPr lang="hr-HR" sz="3600" dirty="0"/>
            </a:br>
            <a:r>
              <a:rPr lang="hr-HR" dirty="0" err="1"/>
              <a:t>visualization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skiing</a:t>
            </a:r>
            <a:endParaRPr lang="en-US" sz="3600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8</a:t>
            </a:fld>
            <a:endParaRPr lang="en-US" smtClean="0"/>
          </a:p>
        </p:txBody>
      </p:sp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hr-HR" dirty="0"/>
              <a:t/>
            </a:r>
            <a:br>
              <a:rPr lang="hr-HR" dirty="0"/>
            </a:br>
            <a:r>
              <a:rPr lang="hr-HR" dirty="0" err="1"/>
              <a:t>Extreme</a:t>
            </a:r>
            <a:r>
              <a:rPr lang="hr-HR" dirty="0"/>
              <a:t> </a:t>
            </a:r>
            <a:r>
              <a:rPr lang="hr-HR" dirty="0" err="1"/>
              <a:t>left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right</a:t>
            </a:r>
            <a:r>
              <a:rPr lang="hr-HR" dirty="0"/>
              <a:t> </a:t>
            </a:r>
            <a:r>
              <a:rPr lang="hr-HR" dirty="0" err="1"/>
              <a:t>points</a:t>
            </a:r>
            <a:r>
              <a:rPr lang="hr-HR" dirty="0"/>
              <a:t> on X </a:t>
            </a:r>
            <a:r>
              <a:rPr lang="hr-HR" dirty="0" err="1"/>
              <a:t>coordinate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9</a:t>
            </a:fld>
            <a:endParaRPr lang="en-US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91680" y="1556792"/>
            <a:ext cx="605500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6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4703</TotalTime>
  <Words>1756</Words>
  <Application>Microsoft Office PowerPoint</Application>
  <PresentationFormat>On-screen Show (4:3)</PresentationFormat>
  <Paragraphs>230</Paragraphs>
  <Slides>66</Slides>
  <Notes>0</Notes>
  <HiddenSlides>15</HiddenSlides>
  <MMClips>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5" baseType="lpstr">
      <vt:lpstr>Arial</vt:lpstr>
      <vt:lpstr>Arial Narrow</vt:lpstr>
      <vt:lpstr>Calibri</vt:lpstr>
      <vt:lpstr>Cambria Math</vt:lpstr>
      <vt:lpstr>Tahoma</vt:lpstr>
      <vt:lpstr>Times New Roman</vt:lpstr>
      <vt:lpstr>Wingdings</vt:lpstr>
      <vt:lpstr>Wingdings 2</vt:lpstr>
      <vt:lpstr>Custom Design</vt:lpstr>
      <vt:lpstr>Navigation on a ski slope</vt:lpstr>
      <vt:lpstr>Agenda</vt:lpstr>
      <vt:lpstr>Main tasks</vt:lpstr>
      <vt:lpstr>Problem 1 - which way is skier going</vt:lpstr>
      <vt:lpstr>Problem 2 - location on track </vt:lpstr>
      <vt:lpstr>Challenges</vt:lpstr>
      <vt:lpstr>Problem 1 which way is skier going– solution</vt:lpstr>
      <vt:lpstr>Simulation of algorithms in c#    visualization of skiing</vt:lpstr>
      <vt:lpstr>Average direction algorithm Extreme left and right points on X coordinate</vt:lpstr>
      <vt:lpstr>Average direction algorithm Extreme Points taken</vt:lpstr>
      <vt:lpstr>Average direction algorithm Connecting extreme points</vt:lpstr>
      <vt:lpstr>Average direction algorithm Connecting midpoints – relative direction</vt:lpstr>
      <vt:lpstr>Average direction algorithm Low point frequency</vt:lpstr>
      <vt:lpstr>Average direction algorithm Low point frequency</vt:lpstr>
      <vt:lpstr>Average direction algorithm Low point frequency</vt:lpstr>
      <vt:lpstr>Average direction algorithm Low point frequency</vt:lpstr>
      <vt:lpstr>Average direction algorithm High point frequency</vt:lpstr>
      <vt:lpstr>Average direction algorithm High point frequency</vt:lpstr>
      <vt:lpstr>Average direction algorithm High point frequency</vt:lpstr>
      <vt:lpstr>Average direction algorithm High point frequency</vt:lpstr>
      <vt:lpstr>Average direction algorithm High point frequency</vt:lpstr>
      <vt:lpstr>Average direction algorithm - video</vt:lpstr>
      <vt:lpstr>Problem 1 Which way is skier going– solution 2</vt:lpstr>
      <vt:lpstr>Average direction algorithm</vt:lpstr>
      <vt:lpstr>Average direction algorithm</vt:lpstr>
      <vt:lpstr>Average direction algorithm</vt:lpstr>
      <vt:lpstr>Average direction algorithm</vt:lpstr>
      <vt:lpstr>Average points sum</vt:lpstr>
      <vt:lpstr>Average points sum</vt:lpstr>
      <vt:lpstr>Average points sum</vt:lpstr>
      <vt:lpstr>Average points sum</vt:lpstr>
      <vt:lpstr>Comparison Average points sum and Average direction</vt:lpstr>
      <vt:lpstr>Comparison Average points sum and Average direction</vt:lpstr>
      <vt:lpstr>Comparison Average points sum and Average direction</vt:lpstr>
      <vt:lpstr>Future position of skier</vt:lpstr>
      <vt:lpstr>Future position of skier</vt:lpstr>
      <vt:lpstr>Future Points - video example</vt:lpstr>
      <vt:lpstr>Future points algorithm</vt:lpstr>
      <vt:lpstr>Future points algorithm</vt:lpstr>
      <vt:lpstr>Future points algorithm</vt:lpstr>
      <vt:lpstr>Problem 1 Which way is skier going - GPS errors</vt:lpstr>
      <vt:lpstr>GPS errors</vt:lpstr>
      <vt:lpstr>GPS errors</vt:lpstr>
      <vt:lpstr>GPS errors</vt:lpstr>
      <vt:lpstr>GPS errors – first idea</vt:lpstr>
      <vt:lpstr>Gps errors First idea Translating coordinate system</vt:lpstr>
      <vt:lpstr>Gps errors Second idea Regression analysis</vt:lpstr>
      <vt:lpstr>Gps errors second idea Regression analysis</vt:lpstr>
      <vt:lpstr>Gps errors second idea Regression analysis</vt:lpstr>
      <vt:lpstr>Gps errors second idea Regression analysis</vt:lpstr>
      <vt:lpstr>Gps errors second idea Regression analysis</vt:lpstr>
      <vt:lpstr>Gps errors second idea Regression analysis</vt:lpstr>
      <vt:lpstr>Gps error Problem solved </vt:lpstr>
      <vt:lpstr>Smooth point algorithm</vt:lpstr>
      <vt:lpstr>Smooth point algorithm - video</vt:lpstr>
      <vt:lpstr>Moving average algorithm</vt:lpstr>
      <vt:lpstr>Moving average algorithm - video</vt:lpstr>
      <vt:lpstr>Problem 2 Location on track - solution</vt:lpstr>
      <vt:lpstr>Location on track Not enough GPS points</vt:lpstr>
      <vt:lpstr>Server response example</vt:lpstr>
      <vt:lpstr>Location on track Not enough GPS points</vt:lpstr>
      <vt:lpstr>Comparison video Real points, smooth points, moving average</vt:lpstr>
      <vt:lpstr>Application example</vt:lpstr>
      <vt:lpstr>Bicycle simulation &amp; application</vt:lpstr>
      <vt:lpstr>Questions &amp; discussion</vt:lpstr>
      <vt:lpstr>Thank you</vt:lpstr>
    </vt:vector>
  </TitlesOfParts>
  <Company>HCData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Rnk</dc:creator>
  <cp:lastModifiedBy>Marko1</cp:lastModifiedBy>
  <cp:revision>184</cp:revision>
  <dcterms:created xsi:type="dcterms:W3CDTF">2008-04-28T08:04:46Z</dcterms:created>
  <dcterms:modified xsi:type="dcterms:W3CDTF">2016-07-21T08:22:09Z</dcterms:modified>
</cp:coreProperties>
</file>